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81" r:id="rId2"/>
    <p:sldId id="257" r:id="rId3"/>
    <p:sldId id="368" r:id="rId4"/>
    <p:sldId id="369" r:id="rId5"/>
    <p:sldId id="344" r:id="rId6"/>
    <p:sldId id="370" r:id="rId7"/>
    <p:sldId id="371" r:id="rId8"/>
    <p:sldId id="366" r:id="rId9"/>
    <p:sldId id="347" r:id="rId10"/>
    <p:sldId id="348" r:id="rId11"/>
    <p:sldId id="350" r:id="rId12"/>
    <p:sldId id="349" r:id="rId13"/>
    <p:sldId id="365" r:id="rId14"/>
    <p:sldId id="352" r:id="rId15"/>
    <p:sldId id="354" r:id="rId16"/>
    <p:sldId id="355" r:id="rId17"/>
    <p:sldId id="367" r:id="rId18"/>
    <p:sldId id="356" r:id="rId19"/>
    <p:sldId id="357" r:id="rId20"/>
    <p:sldId id="358" r:id="rId21"/>
    <p:sldId id="359" r:id="rId22"/>
    <p:sldId id="372" r:id="rId23"/>
    <p:sldId id="361" r:id="rId24"/>
    <p:sldId id="279" r:id="rId25"/>
    <p:sldId id="362" r:id="rId26"/>
    <p:sldId id="36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0001"/>
    <a:srgbClr val="FFFFFF"/>
    <a:srgbClr val="E00C14"/>
    <a:srgbClr val="F0ECEC"/>
    <a:srgbClr val="FFAD95"/>
    <a:srgbClr val="FF8679"/>
    <a:srgbClr val="D3736F"/>
    <a:srgbClr val="F76966"/>
    <a:srgbClr val="C50002"/>
    <a:srgbClr val="EC00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59"/>
    <p:restoredTop sz="95200" autoAdjust="0"/>
  </p:normalViewPr>
  <p:slideViewPr>
    <p:cSldViewPr snapToGrid="0" snapToObjects="1">
      <p:cViewPr varScale="1">
        <p:scale>
          <a:sx n="102" d="100"/>
          <a:sy n="102" d="100"/>
        </p:scale>
        <p:origin x="115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F45EC9-6B2B-B445-856C-26E69E1BFAE4}" type="datetimeFigureOut">
              <a:rPr lang="en-US" smtClean="0"/>
              <a:t>10/10/25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985853-A377-E94C-BA1E-ACFAC31DF74E}" type="slidenum">
              <a:rPr lang="en-US" smtClean="0"/>
              <a:t>‹#›</a:t>
            </a:fld>
            <a:endParaRPr lang="en-US"/>
          </a:p>
        </p:txBody>
      </p:sp>
    </p:spTree>
    <p:extLst>
      <p:ext uri="{BB962C8B-B14F-4D97-AF65-F5344CB8AC3E}">
        <p14:creationId xmlns:p14="http://schemas.microsoft.com/office/powerpoint/2010/main" val="36386102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arenR"/>
            </a:pPr>
            <a:r>
              <a:rPr lang="en-GB" noProof="0" dirty="0"/>
              <a:t>Intro and thanks remarks</a:t>
            </a:r>
          </a:p>
        </p:txBody>
      </p:sp>
      <p:sp>
        <p:nvSpPr>
          <p:cNvPr id="4" name="Slide Number Placeholder 3"/>
          <p:cNvSpPr>
            <a:spLocks noGrp="1"/>
          </p:cNvSpPr>
          <p:nvPr>
            <p:ph type="sldNum" sz="quarter" idx="10"/>
          </p:nvPr>
        </p:nvSpPr>
        <p:spPr/>
        <p:txBody>
          <a:bodyPr/>
          <a:lstStyle/>
          <a:p>
            <a:fld id="{6D985853-A377-E94C-BA1E-ACFAC31DF74E}" type="slidenum">
              <a:rPr lang="en-US" smtClean="0"/>
              <a:t>1</a:t>
            </a:fld>
            <a:endParaRPr lang="en-US"/>
          </a:p>
        </p:txBody>
      </p:sp>
    </p:spTree>
    <p:extLst>
      <p:ext uri="{BB962C8B-B14F-4D97-AF65-F5344CB8AC3E}">
        <p14:creationId xmlns:p14="http://schemas.microsoft.com/office/powerpoint/2010/main" val="993776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88B067E5-781F-54C0-AF7E-999DB6089701}"/>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087838D5-496C-5A41-2E0F-A7444300F14F}"/>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information used in this report is based on three main sources - publicly disclosed information, testimony and images from crew, and satellite data.</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Public information was gathered from websites including maritime database Sea-web, shipment record database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Panjiva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the two IPO prospectuses published by ZOF. Trade-related information has also been obtained from public records available by many of the importing countries ZOF trades with.</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testimony of 20 crewmembers was gathered by EJF’s investigators in Indonesia, the most common home country of migrant workers on many key distant water fishing (DWF) fleets.</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order to corroborate information provided by crewmembers, identify suspected instances of trans-shipment at sea and to track vessel movements including visits to port, EJF used satellite-based tracking systems (Global Fishing Watch and Starboard) which allow for the observation of vessels equipped with AIS transponders</a:t>
            </a: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fr-BE" dirty="0"/>
          </a:p>
        </p:txBody>
      </p:sp>
      <p:sp>
        <p:nvSpPr>
          <p:cNvPr id="94" name="Google Shape;94;p2:notes">
            <a:extLst>
              <a:ext uri="{FF2B5EF4-FFF2-40B4-BE49-F238E27FC236}">
                <a16:creationId xmlns:a16="http://schemas.microsoft.com/office/drawing/2014/main" id="{19E73530-411D-4164-DAFD-7504915788CB}"/>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543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2069C87D-F9D9-B4A9-2DAA-C388B64AB583}"/>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FA9CAF1D-CAAD-903B-495D-42F14EF07AD7}"/>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information used in this report is based on three main sources - publicly disclosed information, testimony and images from crew, and satellite data.</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Public information was gathered from websites including maritime database Sea-web, shipment record database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Panjiva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the two IPO prospectuses published by ZOF. Trade-related information has also been obtained from public records available by many of the importing countries ZOF trades with.</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testimony of 20 crewmembers was gathered by EJF’s investigators in Indonesia, the most common home country of migrant workers on many key distant water fishing (DWF) fleets.</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order to corroborate information provided by crewmembers, identify suspected instances of trans-shipment at sea and to track vessel movements including visits to port, EJF used satellite-based tracking systems (Global Fishing Watch and Starboard) which allow for the observation of vessels equipped with AIS transponders</a:t>
            </a: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fr-BE" dirty="0"/>
          </a:p>
        </p:txBody>
      </p:sp>
      <p:sp>
        <p:nvSpPr>
          <p:cNvPr id="94" name="Google Shape;94;p2:notes">
            <a:extLst>
              <a:ext uri="{FF2B5EF4-FFF2-40B4-BE49-F238E27FC236}">
                <a16:creationId xmlns:a16="http://schemas.microsoft.com/office/drawing/2014/main" id="{0FB0F6B2-EA0D-7CB5-CB78-589CD380972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109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2F538DC7-8933-7246-4076-443A72950A8C}"/>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3CDAA5C5-65E8-2E5E-07A0-A49AA230C350}"/>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information used in this report is based on three main sources - publicly disclosed information, testimony and images from crew, and satellite data.</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Public information was gathered from websites including maritime database Sea-web, shipment record database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Panjiva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the two IPO prospectuses published by ZOF. Trade-related information has also been obtained from public records available by many of the importing countries ZOF trades with.</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testimony of 20 crewmembers was gathered by EJF’s investigators in Indonesia, the most common home country of migrant workers on many key distant water fishing (DWF) fleets.</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order to corroborate information provided by crewmembers, identify suspected instances of trans-shipment at sea and to track vessel movements including visits to port, EJF used satellite-based tracking systems (Global Fishing Watch and Starboard) which allow for the observation of vessels equipped with AIS transponders</a:t>
            </a: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fr-BE" dirty="0"/>
          </a:p>
        </p:txBody>
      </p:sp>
      <p:sp>
        <p:nvSpPr>
          <p:cNvPr id="94" name="Google Shape;94;p2:notes">
            <a:extLst>
              <a:ext uri="{FF2B5EF4-FFF2-40B4-BE49-F238E27FC236}">
                <a16:creationId xmlns:a16="http://schemas.microsoft.com/office/drawing/2014/main" id="{CC844697-DE27-24BE-B93A-9D4470F75DBF}"/>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5857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7EB00DEB-73A1-6DA6-EC49-0971CB21F41A}"/>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475F5513-0B3D-7439-68F8-0E0E0481EF8D}"/>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information used in this report is based on three main sources - publicly disclosed information, testimony and images from crew, and satellite data.</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Public information was gathered from websites including maritime database Sea-web, shipment record database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Panjiva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the two IPO prospectuses published by ZOF. Trade-related information has also been obtained from public records available by many of the importing countries ZOF trades with.</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testimony of 20 crewmembers was gathered by EJF’s investigators in Indonesia, the most common home country of migrant workers on many key distant water fishing (DWF) fleets.</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order to corroborate information provided by crewmembers, identify suspected instances of trans-shipment at sea and to track vessel movements including visits to port, EJF used satellite-based tracking systems (Global Fishing Watch and Starboard) which allow for the observation of vessels equipped with AIS transponders</a:t>
            </a: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fr-BE" dirty="0"/>
          </a:p>
        </p:txBody>
      </p:sp>
      <p:sp>
        <p:nvSpPr>
          <p:cNvPr id="94" name="Google Shape;94;p2:notes">
            <a:extLst>
              <a:ext uri="{FF2B5EF4-FFF2-40B4-BE49-F238E27FC236}">
                <a16:creationId xmlns:a16="http://schemas.microsoft.com/office/drawing/2014/main" id="{8482ACE9-86FC-8C40-D518-DBEBEBD2EFCF}"/>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0574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B8E15412-AD9D-4C64-BE99-9B839BB26F3F}"/>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84CDE040-3349-BA4E-B0D8-9CDDE8E9F813}"/>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information used in this report is based on three main sources - publicly disclosed information, testimony and images from crew, and satellite data.</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Public information was gathered from websites including maritime database Sea-web, shipment record database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Panjiva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the two IPO prospectuses published by ZOF. Trade-related information has also been obtained from public records available by many of the importing countries ZOF trades with.</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testimony of 20 crewmembers was gathered by EJF’s investigators in Indonesia, the most common home country of migrant workers on many key distant water fishing (DWF) fleets.</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order to corroborate information provided by crewmembers, identify suspected instances of trans-shipment at sea and to track vessel movements including visits to port, EJF used satellite-based tracking systems (Global Fishing Watch and Starboard) which allow for the observation of vessels equipped with AIS transponders</a:t>
            </a: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fr-BE" dirty="0"/>
          </a:p>
        </p:txBody>
      </p:sp>
      <p:sp>
        <p:nvSpPr>
          <p:cNvPr id="94" name="Google Shape;94;p2:notes">
            <a:extLst>
              <a:ext uri="{FF2B5EF4-FFF2-40B4-BE49-F238E27FC236}">
                <a16:creationId xmlns:a16="http://schemas.microsoft.com/office/drawing/2014/main" id="{89EFD7B6-73A1-6350-5B92-E26459F3D0B2}"/>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2143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5CDAA50D-1302-49BC-CC16-4A111353A128}"/>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5B78B900-9A61-9C5B-B21D-09177F87427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information used in this report is based on three main sources - publicly disclosed information, testimony and images from crew, and satellite data.</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Public information was gathered from websites including maritime database Sea-web, shipment record database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Panjiva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the two IPO prospectuses published by ZOF. Trade-related information has also been obtained from public records available by many of the importing countries ZOF trades with.</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testimony of 20 crewmembers was gathered by EJF’s investigators in Indonesia, the most common home country of migrant workers on many key distant water fishing (DWF) fleets.</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order to corroborate information provided by crewmembers, identify suspected instances of trans-shipment at sea and to track vessel movements including visits to port, EJF used satellite-based tracking systems (Global Fishing Watch and Starboard) which allow for the observation of vessels equipped with AIS transponders</a:t>
            </a: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fr-BE" dirty="0"/>
          </a:p>
        </p:txBody>
      </p:sp>
      <p:sp>
        <p:nvSpPr>
          <p:cNvPr id="94" name="Google Shape;94;p2:notes">
            <a:extLst>
              <a:ext uri="{FF2B5EF4-FFF2-40B4-BE49-F238E27FC236}">
                <a16:creationId xmlns:a16="http://schemas.microsoft.com/office/drawing/2014/main" id="{F4575E29-F586-2584-1F36-BA2E4FE136F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012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4D401B2D-CB75-D42A-1664-242BB05EDBAE}"/>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72ACE16A-860E-127C-3BDF-CA2F1C2780B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information used in this report is based on three main sources - publicly disclosed information, testimony and images from crew, and satellite data.</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Public information was gathered from websites including maritime database Sea-web, shipment record database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Panjiva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the two IPO prospectuses published by ZOF. Trade-related information has also been obtained from public records available by many of the importing countries ZOF trades with.</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testimony of 20 crewmembers was gathered by EJF’s investigators in Indonesia, the most common home country of migrant workers on many key distant water fishing (DWF) fleets.</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order to corroborate information provided by crewmembers, identify suspected instances of trans-shipment at sea and to track vessel movements including visits to port, EJF used satellite-based tracking systems (Global Fishing Watch and Starboard) which allow for the observation of vessels equipped with AIS transponders</a:t>
            </a: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fr-BE" dirty="0"/>
          </a:p>
        </p:txBody>
      </p:sp>
      <p:sp>
        <p:nvSpPr>
          <p:cNvPr id="94" name="Google Shape;94;p2:notes">
            <a:extLst>
              <a:ext uri="{FF2B5EF4-FFF2-40B4-BE49-F238E27FC236}">
                <a16:creationId xmlns:a16="http://schemas.microsoft.com/office/drawing/2014/main" id="{941C0AAD-5BAA-9B17-14FB-C55264C9085D}"/>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196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8BC8E1E2-5923-4B06-2238-D01FEEDED21A}"/>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00B0112F-9061-99B0-2E2B-7AD7ED892F25}"/>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fr-BE" dirty="0" err="1"/>
              <a:t>Explanation</a:t>
            </a:r>
            <a:r>
              <a:rPr lang="fr-BE" dirty="0"/>
              <a:t> of the graph</a:t>
            </a:r>
          </a:p>
        </p:txBody>
      </p:sp>
      <p:sp>
        <p:nvSpPr>
          <p:cNvPr id="94" name="Google Shape;94;p2:notes">
            <a:extLst>
              <a:ext uri="{FF2B5EF4-FFF2-40B4-BE49-F238E27FC236}">
                <a16:creationId xmlns:a16="http://schemas.microsoft.com/office/drawing/2014/main" id="{6E0A2F33-0ED3-FDE9-BA96-3C15AB6C489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7430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B93A14CE-E1F3-B82E-EB9B-DEC4C90EB4A7}"/>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685492CD-ADF5-E6D6-0187-93B5627DC0A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fr-BE" dirty="0" err="1"/>
              <a:t>Explanation</a:t>
            </a:r>
            <a:r>
              <a:rPr lang="fr-BE" dirty="0"/>
              <a:t> of the graph</a:t>
            </a:r>
          </a:p>
        </p:txBody>
      </p:sp>
      <p:sp>
        <p:nvSpPr>
          <p:cNvPr id="94" name="Google Shape;94;p2:notes">
            <a:extLst>
              <a:ext uri="{FF2B5EF4-FFF2-40B4-BE49-F238E27FC236}">
                <a16:creationId xmlns:a16="http://schemas.microsoft.com/office/drawing/2014/main" id="{20BFEC9C-5B17-E6CF-F3B4-BD78CBA10E5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93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629775D0-4528-09E0-6D8C-5E26E3F74F12}"/>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B27C39F8-18CB-18A7-45B3-5A50B1EC16B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000" dirty="0">
                <a:effectLst/>
                <a:latin typeface="Aptos" panose="020B0004020202020204" pitchFamily="34" charset="0"/>
                <a:ea typeface="Aptos" panose="020B0004020202020204" pitchFamily="34" charset="0"/>
                <a:cs typeface="Times New Roman" panose="02020603050405020304" pitchFamily="18" charset="0"/>
              </a:rPr>
              <a:t>Nowadays, ZOF is privately owned by a Chinese conglomerate, Wanxiang Sannong Group</a:t>
            </a:r>
            <a:r>
              <a:rPr lang="en-BE" dirty="0">
                <a:effectLst/>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200" kern="100" dirty="0">
                <a:effectLst/>
                <a:latin typeface="Aptos" panose="020B0004020202020204" pitchFamily="34" charset="0"/>
                <a:ea typeface="Aptos" panose="020B0004020202020204" pitchFamily="34" charset="0"/>
                <a:cs typeface="Times New Roman" panose="02020603050405020304" pitchFamily="18" charset="0"/>
              </a:rPr>
              <a:t>Chinese state-owned companies still maintain a partial and indirect interest in ZOF, as 23.5% of the shares of Wanxiang Trust remain held by state-owned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200" kern="100" dirty="0">
                <a:effectLst/>
                <a:latin typeface="Aptos" panose="020B0004020202020204" pitchFamily="34" charset="0"/>
                <a:ea typeface="Aptos" panose="020B0004020202020204" pitchFamily="34" charset="0"/>
                <a:cs typeface="Times New Roman" panose="02020603050405020304" pitchFamily="18" charset="0"/>
              </a:rPr>
              <a:t>In addition, between 2018 and 2020, ZOF received governmental subsidies amounting to USD 41.7 million</a:t>
            </a:r>
          </a:p>
        </p:txBody>
      </p:sp>
      <p:sp>
        <p:nvSpPr>
          <p:cNvPr id="94" name="Google Shape;94;p2:notes">
            <a:extLst>
              <a:ext uri="{FF2B5EF4-FFF2-40B4-BE49-F238E27FC236}">
                <a16:creationId xmlns:a16="http://schemas.microsoft.com/office/drawing/2014/main" id="{CD9A0CBC-A490-01F7-DC18-EB5AA9DDCD58}"/>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4244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es-ES" sz="1100" b="1" u="none" strike="noStrike" dirty="0">
                <a:effectLst/>
                <a:latin typeface="Arial" panose="020B0604020202020204" pitchFamily="34" charset="0"/>
                <a:ea typeface="Arial" panose="020B0604020202020204" pitchFamily="34" charset="0"/>
              </a:rPr>
              <a:t>¿Cómo hacemos eso?</a:t>
            </a:r>
            <a:endParaRPr lang="en-BE" sz="1100" u="none" strike="noStrike" dirty="0">
              <a:effectLst/>
              <a:latin typeface="Arial" panose="020B0604020202020204" pitchFamily="34" charset="0"/>
              <a:ea typeface="Arial" panose="020B0604020202020204" pitchFamily="34" charset="0"/>
            </a:endParaRPr>
          </a:p>
          <a:p>
            <a:pPr marL="742950" lvl="1" indent="-285750">
              <a:lnSpc>
                <a:spcPct val="115000"/>
              </a:lnSpc>
              <a:buFont typeface="Arial" panose="020B0604020202020204" pitchFamily="34" charset="0"/>
              <a:buChar char="○"/>
            </a:pPr>
            <a:r>
              <a:rPr lang="es-ES" sz="1100" u="none" strike="noStrike" dirty="0">
                <a:effectLst/>
                <a:latin typeface="Arial" panose="020B0604020202020204" pitchFamily="34" charset="0"/>
                <a:ea typeface="Arial" panose="020B0604020202020204" pitchFamily="34" charset="0"/>
              </a:rPr>
              <a:t>Realizamos </a:t>
            </a:r>
            <a:r>
              <a:rPr lang="es-ES" sz="1100" b="1" u="none" strike="noStrike" dirty="0">
                <a:effectLst/>
                <a:latin typeface="Arial" panose="020B0604020202020204" pitchFamily="34" charset="0"/>
                <a:ea typeface="Arial" panose="020B0604020202020204" pitchFamily="34" charset="0"/>
              </a:rPr>
              <a:t>investigaciones, documentales e informes</a:t>
            </a:r>
            <a:r>
              <a:rPr lang="es-ES" sz="1100" u="none" strike="noStrike" dirty="0">
                <a:effectLst/>
                <a:latin typeface="Arial" panose="020B0604020202020204" pitchFamily="34" charset="0"/>
                <a:ea typeface="Arial" panose="020B0604020202020204" pitchFamily="34" charset="0"/>
              </a:rPr>
              <a:t> exponiendo abusos de derechos humanos y del medioambiente, muy a menudo interrelacionados.</a:t>
            </a:r>
            <a:endParaRPr lang="en-BE" sz="1100" u="none" strike="noStrike" dirty="0">
              <a:effectLst/>
              <a:latin typeface="Arial" panose="020B0604020202020204" pitchFamily="34" charset="0"/>
              <a:ea typeface="Arial" panose="020B0604020202020204" pitchFamily="34" charset="0"/>
            </a:endParaRPr>
          </a:p>
          <a:p>
            <a:pPr marL="742950" lvl="1" indent="-285750">
              <a:lnSpc>
                <a:spcPct val="115000"/>
              </a:lnSpc>
              <a:buFont typeface="Arial" panose="020B0604020202020204" pitchFamily="34" charset="0"/>
              <a:buChar char="○"/>
            </a:pPr>
            <a:r>
              <a:rPr lang="es-ES" sz="1100" u="none" strike="noStrike" dirty="0">
                <a:effectLst/>
                <a:latin typeface="Arial" panose="020B0604020202020204" pitchFamily="34" charset="0"/>
                <a:ea typeface="Arial" panose="020B0604020202020204" pitchFamily="34" charset="0"/>
              </a:rPr>
              <a:t>Con los que </a:t>
            </a:r>
            <a:r>
              <a:rPr lang="es-ES" sz="1100" b="1" u="none" strike="noStrike" dirty="0">
                <a:effectLst/>
                <a:latin typeface="Arial" panose="020B0604020202020204" pitchFamily="34" charset="0"/>
                <a:ea typeface="Arial" panose="020B0604020202020204" pitchFamily="34" charset="0"/>
              </a:rPr>
              <a:t>informamos a diversas partes interesadas</a:t>
            </a:r>
            <a:r>
              <a:rPr lang="es-ES" sz="1100" u="none" strike="noStrike" dirty="0">
                <a:effectLst/>
                <a:latin typeface="Arial" panose="020B0604020202020204" pitchFamily="34" charset="0"/>
                <a:ea typeface="Arial" panose="020B0604020202020204" pitchFamily="34" charset="0"/>
              </a:rPr>
              <a:t> como gobiernos, legisladores, organizaciones internacionales o empresas.</a:t>
            </a:r>
            <a:endParaRPr lang="en-BE" sz="1100" u="none" strike="noStrike" dirty="0">
              <a:effectLst/>
              <a:latin typeface="Arial" panose="020B0604020202020204" pitchFamily="34" charset="0"/>
              <a:ea typeface="Arial" panose="020B0604020202020204" pitchFamily="34" charset="0"/>
            </a:endParaRPr>
          </a:p>
          <a:p>
            <a:pPr marL="742950" lvl="1" indent="-285750">
              <a:lnSpc>
                <a:spcPct val="115000"/>
              </a:lnSpc>
              <a:buFont typeface="Arial" panose="020B0604020202020204" pitchFamily="34" charset="0"/>
              <a:buChar char="○"/>
            </a:pPr>
            <a:r>
              <a:rPr lang="es-ES" sz="1100" u="none" strike="noStrike" dirty="0">
                <a:effectLst/>
                <a:latin typeface="Arial" panose="020B0604020202020204" pitchFamily="34" charset="0"/>
                <a:ea typeface="Arial" panose="020B0604020202020204" pitchFamily="34" charset="0"/>
              </a:rPr>
              <a:t>Con el </a:t>
            </a:r>
            <a:r>
              <a:rPr lang="es-ES" sz="1100" b="1" u="none" strike="noStrike" dirty="0">
                <a:effectLst/>
                <a:latin typeface="Arial" panose="020B0604020202020204" pitchFamily="34" charset="0"/>
                <a:ea typeface="Arial" panose="020B0604020202020204" pitchFamily="34" charset="0"/>
              </a:rPr>
              <a:t>objetivo último</a:t>
            </a:r>
            <a:r>
              <a:rPr lang="es-ES" sz="1100" u="none" strike="noStrike" dirty="0">
                <a:effectLst/>
                <a:latin typeface="Arial" panose="020B0604020202020204" pitchFamily="34" charset="0"/>
                <a:ea typeface="Arial" panose="020B0604020202020204" pitchFamily="34" charset="0"/>
              </a:rPr>
              <a:t> de promover </a:t>
            </a:r>
            <a:r>
              <a:rPr lang="es-ES" sz="1100" b="1" u="none" strike="noStrike" dirty="0">
                <a:effectLst/>
                <a:latin typeface="Arial" panose="020B0604020202020204" pitchFamily="34" charset="0"/>
                <a:ea typeface="Arial" panose="020B0604020202020204" pitchFamily="34" charset="0"/>
              </a:rPr>
              <a:t>cambios sistémicos</a:t>
            </a:r>
            <a:r>
              <a:rPr lang="es-ES" sz="1100" u="none" strike="noStrike" dirty="0">
                <a:effectLst/>
                <a:latin typeface="Arial" panose="020B0604020202020204" pitchFamily="34" charset="0"/>
                <a:ea typeface="Arial" panose="020B0604020202020204" pitchFamily="34" charset="0"/>
              </a:rPr>
              <a:t> que protejan a las personas y al planeta.</a:t>
            </a:r>
            <a:endParaRPr lang="en-BE" sz="1100" u="none" strike="noStrike" dirty="0">
              <a:effectLst/>
              <a:latin typeface="Arial" panose="020B0604020202020204" pitchFamily="34" charset="0"/>
              <a:ea typeface="Arial" panose="020B0604020202020204" pitchFamily="34" charset="0"/>
            </a:endParaRPr>
          </a:p>
          <a:p>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sz="2800" b="1" i="0" u="none" strike="noStrike" dirty="0">
                <a:solidFill>
                  <a:srgbClr val="000000"/>
                </a:solidFill>
                <a:effectLst/>
              </a:rPr>
              <a:t>How do we do that?</a:t>
            </a:r>
            <a:br>
              <a:rPr lang="en-GB" sz="2800" b="0" i="0" u="none" strike="noStrike" dirty="0">
                <a:solidFill>
                  <a:srgbClr val="000000"/>
                </a:solidFill>
                <a:effectLst/>
              </a:rPr>
            </a:br>
            <a:r>
              <a:rPr lang="en-GB" sz="2800" b="0" i="0" u="none" strike="noStrike" dirty="0">
                <a:solidFill>
                  <a:srgbClr val="000000"/>
                </a:solidFill>
                <a:effectLst/>
              </a:rPr>
              <a:t>We conduct investigations, documentaries, and reports exposing human rights and environmental abuses, which are often interconnected.</a:t>
            </a:r>
          </a:p>
          <a:p>
            <a:pPr algn="l"/>
            <a:r>
              <a:rPr lang="en-GB" sz="2800" b="0" i="0" u="none" strike="noStrike" dirty="0">
                <a:solidFill>
                  <a:srgbClr val="000000"/>
                </a:solidFill>
                <a:effectLst/>
              </a:rPr>
              <a:t>We use this information to inform various stakeholders, including governments, legislators, international organizations, and businesses.</a:t>
            </a:r>
          </a:p>
          <a:p>
            <a:pPr algn="l"/>
            <a:r>
              <a:rPr lang="en-GB" sz="2800" b="0" i="0" u="none" strike="noStrike" dirty="0">
                <a:solidFill>
                  <a:srgbClr val="000000"/>
                </a:solidFill>
                <a:effectLst/>
              </a:rPr>
              <a:t>Our ultimate goal is to drive systemic change that protects both people and the planet.</a:t>
            </a:r>
          </a:p>
          <a:p>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32BFD700-9FAC-0FC5-E344-7E9DD738476C}"/>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9CC21F9E-166D-B5AC-94A1-CF89F397DF44}"/>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000" dirty="0">
                <a:effectLst/>
                <a:latin typeface="Aptos" panose="020B0004020202020204" pitchFamily="34" charset="0"/>
                <a:ea typeface="Aptos" panose="020B0004020202020204" pitchFamily="34" charset="0"/>
                <a:cs typeface="Times New Roman" panose="02020603050405020304" pitchFamily="18" charset="0"/>
              </a:rPr>
              <a:t>Nowadays, ZOF is privately owned by a Chinese conglomerate, Wanxiang Sannong Group</a:t>
            </a:r>
            <a:r>
              <a:rPr lang="en-BE" dirty="0">
                <a:effectLst/>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200" kern="100" dirty="0">
                <a:effectLst/>
                <a:latin typeface="Aptos" panose="020B0004020202020204" pitchFamily="34" charset="0"/>
                <a:ea typeface="Aptos" panose="020B0004020202020204" pitchFamily="34" charset="0"/>
                <a:cs typeface="Times New Roman" panose="02020603050405020304" pitchFamily="18" charset="0"/>
              </a:rPr>
              <a:t>Chinese state-owned companies still maintain a partial and indirect interest in ZOF, as 23.5% of the shares of Wanxiang Trust remain held by state-owned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200" kern="100" dirty="0">
                <a:effectLst/>
                <a:latin typeface="Aptos" panose="020B0004020202020204" pitchFamily="34" charset="0"/>
                <a:ea typeface="Aptos" panose="020B0004020202020204" pitchFamily="34" charset="0"/>
                <a:cs typeface="Times New Roman" panose="02020603050405020304" pitchFamily="18" charset="0"/>
              </a:rPr>
              <a:t>In addition, between 2018 and 2020, ZOF received governmental subsidies amounting to USD 41.7 million</a:t>
            </a:r>
          </a:p>
        </p:txBody>
      </p:sp>
      <p:sp>
        <p:nvSpPr>
          <p:cNvPr id="94" name="Google Shape;94;p2:notes">
            <a:extLst>
              <a:ext uri="{FF2B5EF4-FFF2-40B4-BE49-F238E27FC236}">
                <a16:creationId xmlns:a16="http://schemas.microsoft.com/office/drawing/2014/main" id="{54BABD23-89FB-1EB0-18F2-5D22DF14BD36}"/>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0361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9B32817D-7201-E09A-1662-86030A779937}"/>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20695F7E-1727-05F4-881C-224F364C465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000" dirty="0">
                <a:effectLst/>
                <a:latin typeface="Aptos" panose="020B0004020202020204" pitchFamily="34" charset="0"/>
                <a:ea typeface="Aptos" panose="020B0004020202020204" pitchFamily="34" charset="0"/>
                <a:cs typeface="Times New Roman" panose="02020603050405020304" pitchFamily="18" charset="0"/>
              </a:rPr>
              <a:t>Nowadays, ZOF is privately owned by a Chinese conglomerate, Wanxiang Sannong Group</a:t>
            </a:r>
            <a:r>
              <a:rPr lang="en-BE" dirty="0">
                <a:effectLst/>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200" kern="100" dirty="0">
                <a:effectLst/>
                <a:latin typeface="Aptos" panose="020B0004020202020204" pitchFamily="34" charset="0"/>
                <a:ea typeface="Aptos" panose="020B0004020202020204" pitchFamily="34" charset="0"/>
                <a:cs typeface="Times New Roman" panose="02020603050405020304" pitchFamily="18" charset="0"/>
              </a:rPr>
              <a:t>Chinese state-owned companies still maintain a partial and indirect interest in ZOF, as 23.5% of the shares of Wanxiang Trust remain held by state-owned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200" kern="100" dirty="0">
                <a:effectLst/>
                <a:latin typeface="Aptos" panose="020B0004020202020204" pitchFamily="34" charset="0"/>
                <a:ea typeface="Aptos" panose="020B0004020202020204" pitchFamily="34" charset="0"/>
                <a:cs typeface="Times New Roman" panose="02020603050405020304" pitchFamily="18" charset="0"/>
              </a:rPr>
              <a:t>In addition, between 2018 and 2020, ZOF received governmental subsidies amounting to USD 41.7 million</a:t>
            </a:r>
          </a:p>
        </p:txBody>
      </p:sp>
      <p:sp>
        <p:nvSpPr>
          <p:cNvPr id="94" name="Google Shape;94;p2:notes">
            <a:extLst>
              <a:ext uri="{FF2B5EF4-FFF2-40B4-BE49-F238E27FC236}">
                <a16:creationId xmlns:a16="http://schemas.microsoft.com/office/drawing/2014/main" id="{DC62EA29-7B00-7998-AFBC-760D793CE83D}"/>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645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AEFE7780-770F-9BF7-478F-F35D7172035E}"/>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26970CB7-4970-823E-F27E-34728C85903D}"/>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000" dirty="0">
                <a:effectLst/>
                <a:latin typeface="Aptos" panose="020B0004020202020204" pitchFamily="34" charset="0"/>
                <a:ea typeface="Aptos" panose="020B0004020202020204" pitchFamily="34" charset="0"/>
                <a:cs typeface="Times New Roman" panose="02020603050405020304" pitchFamily="18" charset="0"/>
              </a:rPr>
              <a:t>Nowadays, ZOF is privately owned by a Chinese conglomerate, Wanxiang Sannong Group</a:t>
            </a:r>
            <a:r>
              <a:rPr lang="en-BE" dirty="0">
                <a:effectLst/>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200" kern="100" dirty="0">
                <a:effectLst/>
                <a:latin typeface="Aptos" panose="020B0004020202020204" pitchFamily="34" charset="0"/>
                <a:ea typeface="Aptos" panose="020B0004020202020204" pitchFamily="34" charset="0"/>
                <a:cs typeface="Times New Roman" panose="02020603050405020304" pitchFamily="18" charset="0"/>
              </a:rPr>
              <a:t>Chinese state-owned companies still maintain a partial and indirect interest in ZOF, as 23.5% of the shares of Wanxiang Trust remain held by state-owned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sz="1200" kern="100" dirty="0">
                <a:effectLst/>
                <a:latin typeface="Aptos" panose="020B0004020202020204" pitchFamily="34" charset="0"/>
                <a:ea typeface="Aptos" panose="020B0004020202020204" pitchFamily="34" charset="0"/>
                <a:cs typeface="Times New Roman" panose="02020603050405020304" pitchFamily="18" charset="0"/>
              </a:rPr>
              <a:t>In addition, between 2018 and 2020, ZOF received governmental subsidies amounting to USD 41.7 million</a:t>
            </a:r>
          </a:p>
        </p:txBody>
      </p:sp>
      <p:sp>
        <p:nvSpPr>
          <p:cNvPr id="94" name="Google Shape;94;p2:notes">
            <a:extLst>
              <a:ext uri="{FF2B5EF4-FFF2-40B4-BE49-F238E27FC236}">
                <a16:creationId xmlns:a16="http://schemas.microsoft.com/office/drawing/2014/main" id="{4E270878-5B7E-5CBC-A0B5-CC2B484E76EA}"/>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290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86BE2-7361-BE5D-795B-DE52BABFBB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40BAF1B-216D-BE48-F602-60CF70CAE3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415BE7-CF28-80BA-9CDF-FA91EF43DECD}"/>
              </a:ext>
            </a:extLst>
          </p:cNvPr>
          <p:cNvSpPr>
            <a:spLocks noGrp="1"/>
          </p:cNvSpPr>
          <p:nvPr>
            <p:ph type="body" idx="1"/>
          </p:nvPr>
        </p:nvSpPr>
        <p:spPr/>
        <p:txBody>
          <a:bodyPr/>
          <a:lstStyle/>
          <a:p>
            <a:pPr marL="285750" indent="-285750">
              <a:spcAft>
                <a:spcPts val="600"/>
              </a:spcAft>
              <a:buFont typeface="Arial" panose="020B0604020202020204" pitchFamily="34" charset="0"/>
              <a:buChar char="•"/>
            </a:pPr>
            <a:r>
              <a:rPr lang="en-BE" sz="1800" dirty="0">
                <a:latin typeface="Aptos" panose="020B0004020202020204" pitchFamily="34" charset="0"/>
              </a:rPr>
              <a:t>This briefing presented the </a:t>
            </a:r>
            <a:r>
              <a:rPr lang="en-BE" sz="1800" b="1" dirty="0">
                <a:latin typeface="Aptos" panose="020B0004020202020204" pitchFamily="34" charset="0"/>
              </a:rPr>
              <a:t>potentially systematic scale of exploitation, human rights abuses and intentional wildlife killing </a:t>
            </a:r>
            <a:r>
              <a:rPr lang="en-BE" sz="1800" dirty="0">
                <a:latin typeface="Aptos" panose="020B0004020202020204" pitchFamily="34" charset="0"/>
              </a:rPr>
              <a:t>conducted by the ZOF fleet, and the </a:t>
            </a:r>
            <a:r>
              <a:rPr lang="en-BE" sz="1800" b="1" dirty="0">
                <a:latin typeface="Aptos" panose="020B0004020202020204" pitchFamily="34" charset="0"/>
              </a:rPr>
              <a:t>fleet’s links to the global market </a:t>
            </a:r>
          </a:p>
          <a:p>
            <a:pPr>
              <a:spcAft>
                <a:spcPts val="600"/>
              </a:spcAft>
            </a:pPr>
            <a:endParaRPr lang="en-GB" sz="1800" dirty="0">
              <a:latin typeface="Aptos" panose="020B0004020202020204" pitchFamily="34" charset="0"/>
            </a:endParaRPr>
          </a:p>
          <a:p>
            <a:pPr marL="285750" indent="-285750">
              <a:spcAft>
                <a:spcPts val="600"/>
              </a:spcAft>
              <a:buFont typeface="Arial" panose="020B0604020202020204" pitchFamily="34" charset="0"/>
              <a:buChar char="•"/>
            </a:pPr>
            <a:r>
              <a:rPr lang="en-BE" sz="1800" dirty="0">
                <a:latin typeface="Aptos" panose="020B0004020202020204" pitchFamily="34" charset="0"/>
              </a:rPr>
              <a:t>The findings also show a </a:t>
            </a:r>
            <a:r>
              <a:rPr lang="en-BE" sz="1800" b="1" dirty="0">
                <a:latin typeface="Aptos" panose="020B0004020202020204" pitchFamily="34" charset="0"/>
              </a:rPr>
              <a:t>worrying lack of monitoring from state governments and insufficient traceability of the global seafood supply chain</a:t>
            </a:r>
            <a:r>
              <a:rPr lang="en-BE" sz="1800" dirty="0">
                <a:latin typeface="Aptos" panose="020B0004020202020204" pitchFamily="34" charset="0"/>
              </a:rPr>
              <a:t> to avoid trading and consuming products associated with such abuses</a:t>
            </a:r>
          </a:p>
          <a:p>
            <a:pPr marL="285750" indent="-285750">
              <a:spcAft>
                <a:spcPts val="600"/>
              </a:spcAft>
              <a:buFont typeface="Arial" panose="020B0604020202020204" pitchFamily="34" charset="0"/>
              <a:buChar char="•"/>
            </a:pPr>
            <a:endParaRPr lang="en-BE" sz="1800" dirty="0">
              <a:latin typeface="Aptos" panose="020B0004020202020204" pitchFamily="34" charset="0"/>
            </a:endParaRPr>
          </a:p>
          <a:p>
            <a:pPr marL="285750" indent="-285750">
              <a:spcAft>
                <a:spcPts val="600"/>
              </a:spcAft>
              <a:buFont typeface="Arial" panose="020B0604020202020204" pitchFamily="34" charset="0"/>
              <a:buChar char="•"/>
            </a:pPr>
            <a:r>
              <a:rPr lang="en-BE" sz="1800" b="1" dirty="0">
                <a:latin typeface="Aptos" panose="020B0004020202020204" pitchFamily="34" charset="0"/>
              </a:rPr>
              <a:t>Port inspections and import controls from port states and market states are also critical</a:t>
            </a:r>
            <a:r>
              <a:rPr lang="en-BE" sz="1800" dirty="0">
                <a:latin typeface="Aptos" panose="020B0004020202020204" pitchFamily="34" charset="0"/>
              </a:rPr>
              <a:t> to deter and detain seafood associated with illegal and unethical activities</a:t>
            </a:r>
          </a:p>
          <a:p>
            <a:pPr>
              <a:spcAft>
                <a:spcPts val="600"/>
              </a:spcAft>
            </a:pPr>
            <a:endParaRPr lang="en-BE" sz="1800" dirty="0">
              <a:latin typeface="Aptos" panose="020B0004020202020204" pitchFamily="34" charset="0"/>
            </a:endParaRPr>
          </a:p>
          <a:p>
            <a:pPr marL="285750" indent="-285750">
              <a:spcAft>
                <a:spcPts val="600"/>
              </a:spcAft>
              <a:buFont typeface="Arial" panose="020B0604020202020204" pitchFamily="34" charset="0"/>
              <a:buChar char="•"/>
            </a:pPr>
            <a:r>
              <a:rPr lang="en-BE" sz="1800" b="1" dirty="0">
                <a:latin typeface="Aptos" panose="020B0004020202020204" pitchFamily="34" charset="0"/>
              </a:rPr>
              <a:t>Transparency</a:t>
            </a:r>
            <a:r>
              <a:rPr lang="en-BE" sz="1800" dirty="0">
                <a:latin typeface="Aptos" panose="020B0004020202020204" pitchFamily="34" charset="0"/>
              </a:rPr>
              <a:t> is an immediately available and economically feasible tool to facilitate law enforcement and </a:t>
            </a:r>
            <a:r>
              <a:rPr lang="en-BE" sz="1800" b="1" dirty="0">
                <a:latin typeface="Aptos" panose="020B0004020202020204" pitchFamily="34" charset="0"/>
              </a:rPr>
              <a:t>enable meaningful due diligence throughout the entire seafood supply chain </a:t>
            </a:r>
            <a:r>
              <a:rPr lang="en-BE" sz="1800" dirty="0">
                <a:latin typeface="Aptos" panose="020B0004020202020204" pitchFamily="34" charset="0"/>
              </a:rPr>
              <a:t>from flag state to end buyers</a:t>
            </a:r>
          </a:p>
          <a:p>
            <a:pPr marL="228600" indent="-228600">
              <a:buFont typeface="+mj-lt"/>
              <a:buAutoNum type="arabicParenR"/>
            </a:pPr>
            <a:endParaRPr lang="fr-BE" sz="1800" dirty="0">
              <a:effectLst/>
              <a:latin typeface="Arial" panose="020B0604020202020204" pitchFamily="34" charset="0"/>
              <a:ea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342F928D-CB0C-1020-571F-D53BF4EC7EBE}"/>
              </a:ext>
            </a:extLst>
          </p:cNvPr>
          <p:cNvSpPr>
            <a:spLocks noGrp="1"/>
          </p:cNvSpPr>
          <p:nvPr>
            <p:ph type="sldNum" sz="quarter" idx="5"/>
          </p:nvPr>
        </p:nvSpPr>
        <p:spPr/>
        <p:txBody>
          <a:bodyPr/>
          <a:lstStyle/>
          <a:p>
            <a:fld id="{6D985853-A377-E94C-BA1E-ACFAC31DF74E}" type="slidenum">
              <a:rPr lang="en-US" smtClean="0"/>
              <a:t>23</a:t>
            </a:fld>
            <a:endParaRPr lang="en-US"/>
          </a:p>
        </p:txBody>
      </p:sp>
    </p:spTree>
    <p:extLst>
      <p:ext uri="{BB962C8B-B14F-4D97-AF65-F5344CB8AC3E}">
        <p14:creationId xmlns:p14="http://schemas.microsoft.com/office/powerpoint/2010/main" val="612403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The Global Charter is a set of 10 transparency policy principles that serves as a </a:t>
            </a:r>
            <a:r>
              <a:rPr lang="en-US" b="1"/>
              <a:t>framework.</a:t>
            </a:r>
            <a:endParaRPr/>
          </a:p>
          <a:p>
            <a:pPr marL="0" lvl="0" indent="0" algn="l" rtl="0">
              <a:lnSpc>
                <a:spcPct val="100000"/>
              </a:lnSpc>
              <a:spcBef>
                <a:spcPts val="0"/>
              </a:spcBef>
              <a:spcAft>
                <a:spcPts val="0"/>
              </a:spcAft>
              <a:buClr>
                <a:schemeClr val="dk1"/>
              </a:buClr>
              <a:buSzPts val="1100"/>
              <a:buFont typeface="Arial"/>
              <a:buNone/>
            </a:pPr>
            <a:endParaRPr b="1"/>
          </a:p>
          <a:p>
            <a:pPr marL="0" lvl="0" indent="0" algn="l" rtl="0">
              <a:spcBef>
                <a:spcPts val="0"/>
              </a:spcBef>
              <a:spcAft>
                <a:spcPts val="0"/>
              </a:spcAft>
              <a:buNone/>
            </a:pPr>
            <a:r>
              <a:rPr lang="en-US"/>
              <a:t>It sets out </a:t>
            </a:r>
            <a:r>
              <a:rPr lang="en-US" b="1"/>
              <a:t>ten practical and achievable transparency principles </a:t>
            </a:r>
            <a:r>
              <a:rPr lang="en-US"/>
              <a:t>— from publishing vessel registries, to mandating the use of vessel tracking systems, to disclosing fishing licenses and authorisations. These principles empower governments, the private sector, and civil society to detect and deter IUU fishing and associated abuses.</a:t>
            </a:r>
            <a:endParaRPr/>
          </a:p>
          <a:p>
            <a:pPr marL="0" lvl="0" indent="0" algn="l" rtl="0">
              <a:spcBef>
                <a:spcPts val="0"/>
              </a:spcBef>
              <a:spcAft>
                <a:spcPts val="0"/>
              </a:spcAft>
              <a:buNone/>
            </a:pPr>
            <a:endParaRPr/>
          </a:p>
          <a:p>
            <a:pPr marL="0" lvl="0" indent="0" algn="l" rtl="0">
              <a:spcBef>
                <a:spcPts val="0"/>
              </a:spcBef>
              <a:spcAft>
                <a:spcPts val="0"/>
              </a:spcAft>
              <a:buNone/>
            </a:pPr>
            <a:r>
              <a:rPr lang="en-US"/>
              <a:t>What makes the Charter powerful is its </a:t>
            </a:r>
            <a:r>
              <a:rPr lang="en-US" b="1"/>
              <a:t>flexibility and actionability</a:t>
            </a:r>
            <a:r>
              <a:rPr lang="en-US"/>
              <a:t>. It’s not a one-size-fits-all approach — it’s a roadmap that allows countries to progress in a stepwise, tailored fashion, according to their capacities.</a:t>
            </a:r>
            <a:endParaRPr/>
          </a:p>
          <a:p>
            <a:pPr marL="0" lvl="0" indent="0" algn="l" rtl="0">
              <a:lnSpc>
                <a:spcPct val="100000"/>
              </a:lnSpc>
              <a:spcBef>
                <a:spcPts val="0"/>
              </a:spcBef>
              <a:spcAft>
                <a:spcPts val="0"/>
              </a:spcAft>
              <a:buClr>
                <a:schemeClr val="dk1"/>
              </a:buClr>
              <a:buSzPts val="1100"/>
              <a:buFont typeface="Arial"/>
              <a:buNone/>
            </a:pPr>
            <a:br>
              <a:rPr lang="en-US"/>
            </a:br>
            <a:endParaRPr/>
          </a:p>
        </p:txBody>
      </p:sp>
      <p:sp>
        <p:nvSpPr>
          <p:cNvPr id="370" name="Google Shape;37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B998F-4A9D-8320-98CE-20002ABE0D1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5C1FC0-EC1D-6E9A-EDAF-B4D07CA5E39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E36DA5-800F-338E-180A-D47FCC0E0E5E}"/>
              </a:ext>
            </a:extLst>
          </p:cNvPr>
          <p:cNvSpPr>
            <a:spLocks noGrp="1"/>
          </p:cNvSpPr>
          <p:nvPr>
            <p:ph type="body" idx="1"/>
          </p:nvPr>
        </p:nvSpPr>
        <p:spPr/>
        <p:txBody>
          <a:bodyPr/>
          <a:lstStyle/>
          <a:p>
            <a:pPr marL="685800" lvl="1" indent="-228600">
              <a:buFont typeface="+mj-lt"/>
              <a:buAutoNum type="arabicParenR"/>
            </a:pPr>
            <a:endParaRPr lang="fr-BE" sz="1800" dirty="0">
              <a:effectLst/>
              <a:latin typeface="Arial" panose="020B0604020202020204" pitchFamily="34" charset="0"/>
              <a:ea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AA5CFBBA-506C-113C-1307-20F38043465B}"/>
              </a:ext>
            </a:extLst>
          </p:cNvPr>
          <p:cNvSpPr>
            <a:spLocks noGrp="1"/>
          </p:cNvSpPr>
          <p:nvPr>
            <p:ph type="sldNum" sz="quarter" idx="5"/>
          </p:nvPr>
        </p:nvSpPr>
        <p:spPr/>
        <p:txBody>
          <a:bodyPr/>
          <a:lstStyle/>
          <a:p>
            <a:fld id="{6D985853-A377-E94C-BA1E-ACFAC31DF74E}" type="slidenum">
              <a:rPr lang="en-US" smtClean="0"/>
              <a:t>25</a:t>
            </a:fld>
            <a:endParaRPr lang="en-US"/>
          </a:p>
        </p:txBody>
      </p:sp>
    </p:spTree>
    <p:extLst>
      <p:ext uri="{BB962C8B-B14F-4D97-AF65-F5344CB8AC3E}">
        <p14:creationId xmlns:p14="http://schemas.microsoft.com/office/powerpoint/2010/main" val="1132029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997C6-C57D-8F24-0AD8-00593EA4B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B3995-D58C-509F-0531-423440518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BD5A41-1B15-F808-A673-87374D9BE159}"/>
              </a:ext>
            </a:extLst>
          </p:cNvPr>
          <p:cNvSpPr>
            <a:spLocks noGrp="1"/>
          </p:cNvSpPr>
          <p:nvPr>
            <p:ph type="body" idx="1"/>
          </p:nvPr>
        </p:nvSpPr>
        <p:spPr/>
        <p:txBody>
          <a:bodyPr/>
          <a:lstStyle/>
          <a:p>
            <a:pPr marL="228600" indent="-228600">
              <a:buFont typeface="+mj-lt"/>
              <a:buAutoNum type="arabicParenR"/>
            </a:pPr>
            <a:endParaRPr lang="en-GB" noProof="0" dirty="0"/>
          </a:p>
        </p:txBody>
      </p:sp>
      <p:sp>
        <p:nvSpPr>
          <p:cNvPr id="4" name="Slide Number Placeholder 3">
            <a:extLst>
              <a:ext uri="{FF2B5EF4-FFF2-40B4-BE49-F238E27FC236}">
                <a16:creationId xmlns:a16="http://schemas.microsoft.com/office/drawing/2014/main" id="{706D7638-4AF6-9315-7E6B-74C6F1D26C9D}"/>
              </a:ext>
            </a:extLst>
          </p:cNvPr>
          <p:cNvSpPr>
            <a:spLocks noGrp="1"/>
          </p:cNvSpPr>
          <p:nvPr>
            <p:ph type="sldNum" sz="quarter" idx="10"/>
          </p:nvPr>
        </p:nvSpPr>
        <p:spPr/>
        <p:txBody>
          <a:bodyPr/>
          <a:lstStyle/>
          <a:p>
            <a:fld id="{6D985853-A377-E94C-BA1E-ACFAC31DF74E}" type="slidenum">
              <a:rPr lang="en-US" smtClean="0"/>
              <a:t>26</a:t>
            </a:fld>
            <a:endParaRPr lang="en-US"/>
          </a:p>
        </p:txBody>
      </p:sp>
    </p:spTree>
    <p:extLst>
      <p:ext uri="{BB962C8B-B14F-4D97-AF65-F5344CB8AC3E}">
        <p14:creationId xmlns:p14="http://schemas.microsoft.com/office/powerpoint/2010/main" val="263702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326DFD57-3338-0449-309D-9C060A843450}"/>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207E69C4-6A77-3C85-29F2-ACB71911D0E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u="none" strike="noStrike" dirty="0">
                <a:effectLst/>
                <a:latin typeface="Arial" panose="020B0604020202020204" pitchFamily="34" charset="0"/>
                <a:ea typeface="Arial" panose="020B0604020202020204" pitchFamily="34" charset="0"/>
              </a:rPr>
              <a:t>Organización internacional que opera a nivel internacional, en más de 16 países y cuatro continentes</a:t>
            </a:r>
            <a:r>
              <a:rPr lang="es-ES" sz="1800" u="none" strike="noStrike" dirty="0">
                <a:effectLst/>
                <a:latin typeface="Arial" panose="020B0604020202020204" pitchFamily="34" charset="0"/>
                <a:ea typeface="Arial" panose="020B0604020202020204" pitchFamily="34" charset="0"/>
              </a:rPr>
              <a:t> (Bélgica, Brasil, Camerún, Francia, Alemania, Ghana, Indonesia, Liberia, Senegal, Corea del Sur, España, Taiwán, Tailandia, Filipinas, Japón y Reino Unido)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u="none" strike="noStrike" dirty="0">
                <a:effectLst/>
                <a:latin typeface="Arial" panose="020B0604020202020204" pitchFamily="34" charset="0"/>
                <a:ea typeface="Arial" panose="020B0604020202020204" pitchFamily="34" charset="0"/>
              </a:rPr>
              <a:t>Trabajamos en muchos ámbitos diferentes, desde deforestación, cambio climático, protección de la biodiversidad.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u="none" strike="noStrike" dirty="0">
                <a:effectLst/>
                <a:latin typeface="Arial" panose="020B0604020202020204" pitchFamily="34" charset="0"/>
                <a:ea typeface="Arial" panose="020B0604020202020204" pitchFamily="34" charset="0"/>
              </a:rPr>
              <a:t>EJF tiene un gran componente de trabajo en océanos:</a:t>
            </a:r>
          </a:p>
          <a:p>
            <a:pPr marL="742950" lvl="1" indent="-285750">
              <a:buFont typeface="Arial" panose="020B0604020202020204" pitchFamily="34" charset="0"/>
              <a:buChar char="•"/>
            </a:pPr>
            <a:r>
              <a:rPr lang="en-GB" sz="1800" dirty="0" err="1">
                <a:latin typeface="Aptos" panose="020B0004020202020204" pitchFamily="34" charset="0"/>
              </a:rPr>
              <a:t>Pesca</a:t>
            </a:r>
            <a:r>
              <a:rPr lang="en-GB" sz="1800" dirty="0">
                <a:latin typeface="Aptos" panose="020B0004020202020204" pitchFamily="34" charset="0"/>
              </a:rPr>
              <a:t> </a:t>
            </a:r>
            <a:r>
              <a:rPr lang="en-GB" sz="1800" dirty="0" err="1">
                <a:latin typeface="Aptos" panose="020B0004020202020204" pitchFamily="34" charset="0"/>
              </a:rPr>
              <a:t>ilegal</a:t>
            </a:r>
            <a:r>
              <a:rPr lang="en-GB" sz="1800" dirty="0">
                <a:latin typeface="Aptos" panose="020B0004020202020204" pitchFamily="34" charset="0"/>
              </a:rPr>
              <a:t>, no </a:t>
            </a:r>
            <a:r>
              <a:rPr lang="en-GB" sz="1800" dirty="0" err="1">
                <a:latin typeface="Aptos" panose="020B0004020202020204" pitchFamily="34" charset="0"/>
              </a:rPr>
              <a:t>declarada</a:t>
            </a:r>
            <a:r>
              <a:rPr lang="en-GB" sz="1800" dirty="0">
                <a:latin typeface="Aptos" panose="020B0004020202020204" pitchFamily="34" charset="0"/>
              </a:rPr>
              <a:t> y no </a:t>
            </a:r>
            <a:r>
              <a:rPr lang="en-GB" sz="1800" dirty="0" err="1">
                <a:latin typeface="Aptos" panose="020B0004020202020204" pitchFamily="34" charset="0"/>
              </a:rPr>
              <a:t>reglamentada</a:t>
            </a:r>
            <a:r>
              <a:rPr lang="en-GB" sz="1800" dirty="0">
                <a:latin typeface="Aptos" panose="020B0004020202020204" pitchFamily="34" charset="0"/>
              </a:rPr>
              <a:t> (INDNR)</a:t>
            </a:r>
          </a:p>
          <a:p>
            <a:pPr marL="742950" lvl="1" indent="-285750">
              <a:buFont typeface="Arial" panose="020B0604020202020204" pitchFamily="34" charset="0"/>
              <a:buChar char="•"/>
            </a:pPr>
            <a:r>
              <a:rPr lang="es-ES_tradnl" sz="1800" dirty="0">
                <a:latin typeface="Aptos" panose="020B0004020202020204" pitchFamily="34" charset="0"/>
              </a:rPr>
              <a:t>Áreas Marinas Protegidas </a:t>
            </a:r>
          </a:p>
          <a:p>
            <a:pPr marL="742950" lvl="1" indent="-285750">
              <a:buFont typeface="Arial" panose="020B0604020202020204" pitchFamily="34" charset="0"/>
              <a:buChar char="•"/>
            </a:pPr>
            <a:r>
              <a:rPr lang="es-ES_tradnl" sz="1800" dirty="0">
                <a:latin typeface="Aptos" panose="020B0004020202020204" pitchFamily="34" charset="0"/>
              </a:rPr>
              <a:t>Minería en aguas profundas</a:t>
            </a:r>
          </a:p>
          <a:p>
            <a:pPr marL="742950" lvl="1" indent="-285750">
              <a:buFont typeface="Arial" panose="020B0604020202020204" pitchFamily="34" charset="0"/>
              <a:buChar char="•"/>
            </a:pPr>
            <a:r>
              <a:rPr lang="es-ES_tradnl" sz="1800" dirty="0">
                <a:latin typeface="Aptos" panose="020B0004020202020204" pitchFamily="34" charset="0"/>
              </a:rPr>
              <a:t>Pesca de arrastre</a:t>
            </a:r>
          </a:p>
          <a:p>
            <a:pPr marL="742950" lvl="1" indent="-285750">
              <a:buFont typeface="Arial" panose="020B0604020202020204" pitchFamily="34" charset="0"/>
              <a:buChar char="•"/>
            </a:pPr>
            <a:r>
              <a:rPr lang="es-ES_tradnl" sz="1800" dirty="0">
                <a:latin typeface="Aptos" panose="020B0004020202020204" pitchFamily="34" charset="0"/>
              </a:rPr>
              <a:t>Contaminación por plásticos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u="none" strike="noStrike" dirty="0">
              <a:effectLst/>
              <a:latin typeface="Arial" panose="020B0604020202020204" pitchFamily="34" charset="0"/>
              <a:ea typeface="Arial" panose="020B0604020202020204" pitchFamily="34" charset="0"/>
            </a:endParaRPr>
          </a:p>
          <a:p>
            <a:pPr algn="l"/>
            <a:r>
              <a:rPr lang="en-GB" sz="2800" b="0" i="0" u="none" strike="noStrike" dirty="0">
                <a:solidFill>
                  <a:srgbClr val="000000"/>
                </a:solidFill>
                <a:effectLst/>
              </a:rPr>
              <a:t>An international organization operating in more than 16 countries across four continents (Belgium, Brazil, Cameroon, France, Germany, Ghana, Indonesia, Liberia, Senegal, South Korea, Spain, Taiwan, Thailand, the Philippines, Japan, and the United Kingdom).</a:t>
            </a:r>
          </a:p>
          <a:p>
            <a:pPr algn="l"/>
            <a:r>
              <a:rPr lang="en-GB" sz="2800" b="0" i="0" u="none" strike="noStrike" dirty="0">
                <a:solidFill>
                  <a:srgbClr val="000000"/>
                </a:solidFill>
                <a:effectLst/>
              </a:rPr>
              <a:t>We work across various areas, including deforestation, climate change, and biodiversity protection.</a:t>
            </a:r>
          </a:p>
          <a:p>
            <a:pPr algn="l"/>
            <a:r>
              <a:rPr lang="en-GB" sz="2800" b="0" i="0" u="none" strike="noStrike" dirty="0">
                <a:solidFill>
                  <a:srgbClr val="000000"/>
                </a:solidFill>
                <a:effectLst/>
              </a:rPr>
              <a:t>EJF has a strong focus on ocean-related issues, including:</a:t>
            </a:r>
          </a:p>
          <a:p>
            <a:pPr algn="l">
              <a:buFont typeface="Arial" panose="020B0604020202020204" pitchFamily="34" charset="0"/>
              <a:buChar char="•"/>
            </a:pPr>
            <a:r>
              <a:rPr lang="en-GB" sz="2800" b="0" i="0" u="none" strike="noStrike" dirty="0">
                <a:solidFill>
                  <a:srgbClr val="000000"/>
                </a:solidFill>
                <a:effectLst/>
              </a:rPr>
              <a:t>Illegal, unreported, and unregulated (IUU) fishing</a:t>
            </a:r>
          </a:p>
          <a:p>
            <a:pPr algn="l">
              <a:buFont typeface="Arial" panose="020B0604020202020204" pitchFamily="34" charset="0"/>
              <a:buChar char="•"/>
            </a:pPr>
            <a:r>
              <a:rPr lang="en-GB" sz="2800" b="0" i="0" u="none" strike="noStrike" dirty="0">
                <a:solidFill>
                  <a:srgbClr val="000000"/>
                </a:solidFill>
                <a:effectLst/>
              </a:rPr>
              <a:t>Marine Protected Areas</a:t>
            </a:r>
          </a:p>
          <a:p>
            <a:pPr algn="l">
              <a:buFont typeface="Arial" panose="020B0604020202020204" pitchFamily="34" charset="0"/>
              <a:buChar char="•"/>
            </a:pPr>
            <a:r>
              <a:rPr lang="en-GB" sz="2800" b="0" i="0" u="none" strike="noStrike" dirty="0">
                <a:solidFill>
                  <a:srgbClr val="000000"/>
                </a:solidFill>
                <a:effectLst/>
              </a:rPr>
              <a:t>Deep-sea mining</a:t>
            </a:r>
          </a:p>
          <a:p>
            <a:pPr algn="l">
              <a:buFont typeface="Arial" panose="020B0604020202020204" pitchFamily="34" charset="0"/>
              <a:buChar char="•"/>
            </a:pPr>
            <a:r>
              <a:rPr lang="en-GB" sz="2800" b="0" i="0" u="none" strike="noStrike" dirty="0">
                <a:solidFill>
                  <a:srgbClr val="000000"/>
                </a:solidFill>
                <a:effectLst/>
              </a:rPr>
              <a:t>Bottom trawling</a:t>
            </a:r>
          </a:p>
          <a:p>
            <a:pPr algn="l">
              <a:buFont typeface="Arial" panose="020B0604020202020204" pitchFamily="34" charset="0"/>
              <a:buChar char="•"/>
            </a:pPr>
            <a:r>
              <a:rPr lang="en-GB" sz="2800" b="0" i="0" u="none" strike="noStrike" dirty="0">
                <a:solidFill>
                  <a:srgbClr val="000000"/>
                </a:solidFill>
                <a:effectLst/>
              </a:rPr>
              <a:t>Plastic pollution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u="none" strike="noStrike" dirty="0">
              <a:effectLst/>
              <a:latin typeface="Arial" panose="020B0604020202020204" pitchFamily="34" charset="0"/>
              <a:ea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BE" sz="1800" u="none" strike="noStrike" dirty="0">
              <a:effectLst/>
              <a:latin typeface="Arial" panose="020B0604020202020204" pitchFamily="34" charset="0"/>
              <a:ea typeface="Arial" panose="020B0604020202020204" pitchFamily="34" charset="0"/>
            </a:endParaRPr>
          </a:p>
          <a:p>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4" name="Google Shape;94;p2:notes">
            <a:extLst>
              <a:ext uri="{FF2B5EF4-FFF2-40B4-BE49-F238E27FC236}">
                <a16:creationId xmlns:a16="http://schemas.microsoft.com/office/drawing/2014/main" id="{B013C70A-9886-DF5E-487B-E26AAEC734DE}"/>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697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DE9C9435-3CAA-1342-5420-D8BE52418F51}"/>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B7AA3D76-64C3-DE24-AA1A-E9E7F12BD871}"/>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u="none" strike="noStrike" dirty="0">
                <a:effectLst/>
                <a:latin typeface="Arial" panose="020B0604020202020204" pitchFamily="34" charset="0"/>
                <a:ea typeface="Arial" panose="020B0604020202020204" pitchFamily="34" charset="0"/>
              </a:rPr>
              <a:t>Organización internacional que opera a nivel internacional, en más de 16 países y cuatro continentes</a:t>
            </a:r>
            <a:r>
              <a:rPr lang="es-ES" sz="1800" u="none" strike="noStrike" dirty="0">
                <a:effectLst/>
                <a:latin typeface="Arial" panose="020B0604020202020204" pitchFamily="34" charset="0"/>
                <a:ea typeface="Arial" panose="020B0604020202020204" pitchFamily="34" charset="0"/>
              </a:rPr>
              <a:t> (Bélgica, Brasil, Camerún, Francia, Alemania, Ghana, Indonesia, Liberia, Senegal, Corea del Sur, España, Taiwán, Tailandia, Filipinas, Japón y Reino Unido)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u="none" strike="noStrike" dirty="0">
                <a:effectLst/>
                <a:latin typeface="Arial" panose="020B0604020202020204" pitchFamily="34" charset="0"/>
                <a:ea typeface="Arial" panose="020B0604020202020204" pitchFamily="34" charset="0"/>
              </a:rPr>
              <a:t>Trabajamos en muchos ámbitos diferentes, desde deforestación, cambio climático, protección de la biodiversidad.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u="none" strike="noStrike" dirty="0">
                <a:effectLst/>
                <a:latin typeface="Arial" panose="020B0604020202020204" pitchFamily="34" charset="0"/>
                <a:ea typeface="Arial" panose="020B0604020202020204" pitchFamily="34" charset="0"/>
              </a:rPr>
              <a:t>EJF tiene un gran componente de trabajo en océanos:</a:t>
            </a:r>
          </a:p>
          <a:p>
            <a:pPr marL="742950" lvl="1" indent="-285750">
              <a:buFont typeface="Arial" panose="020B0604020202020204" pitchFamily="34" charset="0"/>
              <a:buChar char="•"/>
            </a:pPr>
            <a:r>
              <a:rPr lang="en-GB" sz="1800" dirty="0" err="1">
                <a:latin typeface="Aptos" panose="020B0004020202020204" pitchFamily="34" charset="0"/>
              </a:rPr>
              <a:t>Pesca</a:t>
            </a:r>
            <a:r>
              <a:rPr lang="en-GB" sz="1800" dirty="0">
                <a:latin typeface="Aptos" panose="020B0004020202020204" pitchFamily="34" charset="0"/>
              </a:rPr>
              <a:t> </a:t>
            </a:r>
            <a:r>
              <a:rPr lang="en-GB" sz="1800" dirty="0" err="1">
                <a:latin typeface="Aptos" panose="020B0004020202020204" pitchFamily="34" charset="0"/>
              </a:rPr>
              <a:t>ilegal</a:t>
            </a:r>
            <a:r>
              <a:rPr lang="en-GB" sz="1800" dirty="0">
                <a:latin typeface="Aptos" panose="020B0004020202020204" pitchFamily="34" charset="0"/>
              </a:rPr>
              <a:t>, no </a:t>
            </a:r>
            <a:r>
              <a:rPr lang="en-GB" sz="1800" dirty="0" err="1">
                <a:latin typeface="Aptos" panose="020B0004020202020204" pitchFamily="34" charset="0"/>
              </a:rPr>
              <a:t>declarada</a:t>
            </a:r>
            <a:r>
              <a:rPr lang="en-GB" sz="1800" dirty="0">
                <a:latin typeface="Aptos" panose="020B0004020202020204" pitchFamily="34" charset="0"/>
              </a:rPr>
              <a:t> y no </a:t>
            </a:r>
            <a:r>
              <a:rPr lang="en-GB" sz="1800" dirty="0" err="1">
                <a:latin typeface="Aptos" panose="020B0004020202020204" pitchFamily="34" charset="0"/>
              </a:rPr>
              <a:t>reglamentada</a:t>
            </a:r>
            <a:r>
              <a:rPr lang="en-GB" sz="1800" dirty="0">
                <a:latin typeface="Aptos" panose="020B0004020202020204" pitchFamily="34" charset="0"/>
              </a:rPr>
              <a:t> (INDNR)</a:t>
            </a:r>
          </a:p>
          <a:p>
            <a:pPr marL="742950" lvl="1" indent="-285750">
              <a:buFont typeface="Arial" panose="020B0604020202020204" pitchFamily="34" charset="0"/>
              <a:buChar char="•"/>
            </a:pPr>
            <a:r>
              <a:rPr lang="es-ES_tradnl" sz="1800" dirty="0">
                <a:latin typeface="Aptos" panose="020B0004020202020204" pitchFamily="34" charset="0"/>
              </a:rPr>
              <a:t>Áreas Marinas Protegidas </a:t>
            </a:r>
          </a:p>
          <a:p>
            <a:pPr marL="742950" lvl="1" indent="-285750">
              <a:buFont typeface="Arial" panose="020B0604020202020204" pitchFamily="34" charset="0"/>
              <a:buChar char="•"/>
            </a:pPr>
            <a:r>
              <a:rPr lang="es-ES_tradnl" sz="1800" dirty="0">
                <a:latin typeface="Aptos" panose="020B0004020202020204" pitchFamily="34" charset="0"/>
              </a:rPr>
              <a:t>Minería en aguas profundas</a:t>
            </a:r>
          </a:p>
          <a:p>
            <a:pPr marL="742950" lvl="1" indent="-285750">
              <a:buFont typeface="Arial" panose="020B0604020202020204" pitchFamily="34" charset="0"/>
              <a:buChar char="•"/>
            </a:pPr>
            <a:r>
              <a:rPr lang="es-ES_tradnl" sz="1800" dirty="0">
                <a:latin typeface="Aptos" panose="020B0004020202020204" pitchFamily="34" charset="0"/>
              </a:rPr>
              <a:t>Pesca de arrastre</a:t>
            </a:r>
          </a:p>
          <a:p>
            <a:pPr marL="742950" lvl="1" indent="-285750">
              <a:buFont typeface="Arial" panose="020B0604020202020204" pitchFamily="34" charset="0"/>
              <a:buChar char="•"/>
            </a:pPr>
            <a:r>
              <a:rPr lang="es-ES_tradnl" sz="1800" dirty="0">
                <a:latin typeface="Aptos" panose="020B0004020202020204" pitchFamily="34" charset="0"/>
              </a:rPr>
              <a:t>Contaminación por plásticos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u="none" strike="noStrike" dirty="0">
              <a:effectLst/>
              <a:latin typeface="Arial" panose="020B0604020202020204" pitchFamily="34" charset="0"/>
              <a:ea typeface="Arial" panose="020B0604020202020204" pitchFamily="34" charset="0"/>
            </a:endParaRPr>
          </a:p>
          <a:p>
            <a:pPr algn="l"/>
            <a:r>
              <a:rPr lang="en-GB" sz="2800" b="0" i="0" u="none" strike="noStrike" dirty="0">
                <a:solidFill>
                  <a:srgbClr val="000000"/>
                </a:solidFill>
                <a:effectLst/>
              </a:rPr>
              <a:t>An international organization operating in more than 16 countries across four continents (Belgium, Brazil, Cameroon, France, Germany, Ghana, Indonesia, Liberia, Senegal, South Korea, Spain, Taiwan, Thailand, the Philippines, Japan, and the United Kingdom).</a:t>
            </a:r>
          </a:p>
          <a:p>
            <a:pPr algn="l"/>
            <a:r>
              <a:rPr lang="en-GB" sz="2800" b="0" i="0" u="none" strike="noStrike" dirty="0">
                <a:solidFill>
                  <a:srgbClr val="000000"/>
                </a:solidFill>
                <a:effectLst/>
              </a:rPr>
              <a:t>We work across various areas, including deforestation, climate change, and biodiversity protection.</a:t>
            </a:r>
          </a:p>
          <a:p>
            <a:pPr algn="l"/>
            <a:r>
              <a:rPr lang="en-GB" sz="2800" b="0" i="0" u="none" strike="noStrike" dirty="0">
                <a:solidFill>
                  <a:srgbClr val="000000"/>
                </a:solidFill>
                <a:effectLst/>
              </a:rPr>
              <a:t>EJF has a strong focus on ocean-related issues, including:</a:t>
            </a:r>
          </a:p>
          <a:p>
            <a:pPr algn="l">
              <a:buFont typeface="Arial" panose="020B0604020202020204" pitchFamily="34" charset="0"/>
              <a:buChar char="•"/>
            </a:pPr>
            <a:r>
              <a:rPr lang="en-GB" sz="2800" b="0" i="0" u="none" strike="noStrike" dirty="0">
                <a:solidFill>
                  <a:srgbClr val="000000"/>
                </a:solidFill>
                <a:effectLst/>
              </a:rPr>
              <a:t>Illegal, unreported, and unregulated (IUU) fishing</a:t>
            </a:r>
          </a:p>
          <a:p>
            <a:pPr algn="l">
              <a:buFont typeface="Arial" panose="020B0604020202020204" pitchFamily="34" charset="0"/>
              <a:buChar char="•"/>
            </a:pPr>
            <a:r>
              <a:rPr lang="en-GB" sz="2800" b="0" i="0" u="none" strike="noStrike" dirty="0">
                <a:solidFill>
                  <a:srgbClr val="000000"/>
                </a:solidFill>
                <a:effectLst/>
              </a:rPr>
              <a:t>Marine Protected Areas</a:t>
            </a:r>
          </a:p>
          <a:p>
            <a:pPr algn="l">
              <a:buFont typeface="Arial" panose="020B0604020202020204" pitchFamily="34" charset="0"/>
              <a:buChar char="•"/>
            </a:pPr>
            <a:r>
              <a:rPr lang="en-GB" sz="2800" b="0" i="0" u="none" strike="noStrike" dirty="0">
                <a:solidFill>
                  <a:srgbClr val="000000"/>
                </a:solidFill>
                <a:effectLst/>
              </a:rPr>
              <a:t>Deep-sea mining</a:t>
            </a:r>
          </a:p>
          <a:p>
            <a:pPr algn="l">
              <a:buFont typeface="Arial" panose="020B0604020202020204" pitchFamily="34" charset="0"/>
              <a:buChar char="•"/>
            </a:pPr>
            <a:r>
              <a:rPr lang="en-GB" sz="2800" b="0" i="0" u="none" strike="noStrike" dirty="0">
                <a:solidFill>
                  <a:srgbClr val="000000"/>
                </a:solidFill>
                <a:effectLst/>
              </a:rPr>
              <a:t>Bottom trawling</a:t>
            </a:r>
          </a:p>
          <a:p>
            <a:pPr algn="l">
              <a:buFont typeface="Arial" panose="020B0604020202020204" pitchFamily="34" charset="0"/>
              <a:buChar char="•"/>
            </a:pPr>
            <a:r>
              <a:rPr lang="en-GB" sz="2800" b="0" i="0" u="none" strike="noStrike" dirty="0">
                <a:solidFill>
                  <a:srgbClr val="000000"/>
                </a:solidFill>
                <a:effectLst/>
              </a:rPr>
              <a:t>Plastic pollution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u="none" strike="noStrike" dirty="0">
              <a:effectLst/>
              <a:latin typeface="Arial" panose="020B0604020202020204" pitchFamily="34" charset="0"/>
              <a:ea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BE" sz="1800" u="none" strike="noStrike" dirty="0">
              <a:effectLst/>
              <a:latin typeface="Arial" panose="020B0604020202020204" pitchFamily="34" charset="0"/>
              <a:ea typeface="Arial" panose="020B0604020202020204" pitchFamily="34" charset="0"/>
            </a:endParaRPr>
          </a:p>
          <a:p>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4" name="Google Shape;94;p2:notes">
            <a:extLst>
              <a:ext uri="{FF2B5EF4-FFF2-40B4-BE49-F238E27FC236}">
                <a16:creationId xmlns:a16="http://schemas.microsoft.com/office/drawing/2014/main" id="{743887E8-2ABA-722D-22CD-DCC9AAC23866}"/>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2826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61991086-FBD7-C825-29C6-9BC619D03E8F}"/>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B31E57C5-F053-2EFF-0BAD-FF3F6778979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u="none" strike="noStrike" dirty="0">
                <a:effectLst/>
                <a:latin typeface="Arial" panose="020B0604020202020204" pitchFamily="34" charset="0"/>
                <a:ea typeface="Arial" panose="020B0604020202020204" pitchFamily="34" charset="0"/>
              </a:rPr>
              <a:t>Organización internacional que opera a nivel internacional, en más de 16 países y cuatro continentes</a:t>
            </a:r>
            <a:r>
              <a:rPr lang="es-ES" sz="1800" u="none" strike="noStrike" dirty="0">
                <a:effectLst/>
                <a:latin typeface="Arial" panose="020B0604020202020204" pitchFamily="34" charset="0"/>
                <a:ea typeface="Arial" panose="020B0604020202020204" pitchFamily="34" charset="0"/>
              </a:rPr>
              <a:t> (Bélgica, Brasil, Camerún, Francia, Alemania, Ghana, Indonesia, Liberia, Senegal, Corea del Sur, España, Taiwán, Tailandia, Filipinas, Japón y Reino Unido)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u="none" strike="noStrike" dirty="0">
                <a:effectLst/>
                <a:latin typeface="Arial" panose="020B0604020202020204" pitchFamily="34" charset="0"/>
                <a:ea typeface="Arial" panose="020B0604020202020204" pitchFamily="34" charset="0"/>
              </a:rPr>
              <a:t>Trabajamos en muchos ámbitos diferentes, desde deforestación, cambio climático, protección de la biodiversidad.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u="none" strike="noStrike" dirty="0">
                <a:effectLst/>
                <a:latin typeface="Arial" panose="020B0604020202020204" pitchFamily="34" charset="0"/>
                <a:ea typeface="Arial" panose="020B0604020202020204" pitchFamily="34" charset="0"/>
              </a:rPr>
              <a:t>EJF tiene un gran componente de trabajo en océanos:</a:t>
            </a:r>
          </a:p>
          <a:p>
            <a:pPr marL="742950" lvl="1" indent="-285750">
              <a:buFont typeface="Arial" panose="020B0604020202020204" pitchFamily="34" charset="0"/>
              <a:buChar char="•"/>
            </a:pPr>
            <a:r>
              <a:rPr lang="en-GB" sz="1800" dirty="0" err="1">
                <a:latin typeface="Aptos" panose="020B0004020202020204" pitchFamily="34" charset="0"/>
              </a:rPr>
              <a:t>Pesca</a:t>
            </a:r>
            <a:r>
              <a:rPr lang="en-GB" sz="1800" dirty="0">
                <a:latin typeface="Aptos" panose="020B0004020202020204" pitchFamily="34" charset="0"/>
              </a:rPr>
              <a:t> </a:t>
            </a:r>
            <a:r>
              <a:rPr lang="en-GB" sz="1800" dirty="0" err="1">
                <a:latin typeface="Aptos" panose="020B0004020202020204" pitchFamily="34" charset="0"/>
              </a:rPr>
              <a:t>ilegal</a:t>
            </a:r>
            <a:r>
              <a:rPr lang="en-GB" sz="1800" dirty="0">
                <a:latin typeface="Aptos" panose="020B0004020202020204" pitchFamily="34" charset="0"/>
              </a:rPr>
              <a:t>, no </a:t>
            </a:r>
            <a:r>
              <a:rPr lang="en-GB" sz="1800" dirty="0" err="1">
                <a:latin typeface="Aptos" panose="020B0004020202020204" pitchFamily="34" charset="0"/>
              </a:rPr>
              <a:t>declarada</a:t>
            </a:r>
            <a:r>
              <a:rPr lang="en-GB" sz="1800" dirty="0">
                <a:latin typeface="Aptos" panose="020B0004020202020204" pitchFamily="34" charset="0"/>
              </a:rPr>
              <a:t> y no </a:t>
            </a:r>
            <a:r>
              <a:rPr lang="en-GB" sz="1800" dirty="0" err="1">
                <a:latin typeface="Aptos" panose="020B0004020202020204" pitchFamily="34" charset="0"/>
              </a:rPr>
              <a:t>reglamentada</a:t>
            </a:r>
            <a:r>
              <a:rPr lang="en-GB" sz="1800" dirty="0">
                <a:latin typeface="Aptos" panose="020B0004020202020204" pitchFamily="34" charset="0"/>
              </a:rPr>
              <a:t> (INDNR)</a:t>
            </a:r>
          </a:p>
          <a:p>
            <a:pPr marL="742950" lvl="1" indent="-285750">
              <a:buFont typeface="Arial" panose="020B0604020202020204" pitchFamily="34" charset="0"/>
              <a:buChar char="•"/>
            </a:pPr>
            <a:r>
              <a:rPr lang="es-ES_tradnl" sz="1800" dirty="0">
                <a:latin typeface="Aptos" panose="020B0004020202020204" pitchFamily="34" charset="0"/>
              </a:rPr>
              <a:t>Áreas Marinas Protegidas </a:t>
            </a:r>
          </a:p>
          <a:p>
            <a:pPr marL="742950" lvl="1" indent="-285750">
              <a:buFont typeface="Arial" panose="020B0604020202020204" pitchFamily="34" charset="0"/>
              <a:buChar char="•"/>
            </a:pPr>
            <a:r>
              <a:rPr lang="es-ES_tradnl" sz="1800" dirty="0">
                <a:latin typeface="Aptos" panose="020B0004020202020204" pitchFamily="34" charset="0"/>
              </a:rPr>
              <a:t>Minería en aguas profundas</a:t>
            </a:r>
          </a:p>
          <a:p>
            <a:pPr marL="742950" lvl="1" indent="-285750">
              <a:buFont typeface="Arial" panose="020B0604020202020204" pitchFamily="34" charset="0"/>
              <a:buChar char="•"/>
            </a:pPr>
            <a:r>
              <a:rPr lang="es-ES_tradnl" sz="1800" dirty="0">
                <a:latin typeface="Aptos" panose="020B0004020202020204" pitchFamily="34" charset="0"/>
              </a:rPr>
              <a:t>Pesca de arrastre</a:t>
            </a:r>
          </a:p>
          <a:p>
            <a:pPr marL="742950" lvl="1" indent="-285750">
              <a:buFont typeface="Arial" panose="020B0604020202020204" pitchFamily="34" charset="0"/>
              <a:buChar char="•"/>
            </a:pPr>
            <a:r>
              <a:rPr lang="es-ES_tradnl" sz="1800" dirty="0">
                <a:latin typeface="Aptos" panose="020B0004020202020204" pitchFamily="34" charset="0"/>
              </a:rPr>
              <a:t>Contaminación por plásticos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u="none" strike="noStrike" dirty="0">
              <a:effectLst/>
              <a:latin typeface="Arial" panose="020B0604020202020204" pitchFamily="34" charset="0"/>
              <a:ea typeface="Arial" panose="020B0604020202020204" pitchFamily="34" charset="0"/>
            </a:endParaRPr>
          </a:p>
          <a:p>
            <a:pPr algn="l"/>
            <a:r>
              <a:rPr lang="en-GB" sz="2800" b="0" i="0" u="none" strike="noStrike" dirty="0">
                <a:solidFill>
                  <a:srgbClr val="000000"/>
                </a:solidFill>
                <a:effectLst/>
              </a:rPr>
              <a:t>An international organization operating in more than 16 countries across four continents (Belgium, Brazil, Cameroon, France, Germany, Ghana, Indonesia, Liberia, Senegal, South Korea, Spain, Taiwan, Thailand, the Philippines, Japan, and the United Kingdom).</a:t>
            </a:r>
          </a:p>
          <a:p>
            <a:pPr algn="l"/>
            <a:r>
              <a:rPr lang="en-GB" sz="2800" b="0" i="0" u="none" strike="noStrike" dirty="0">
                <a:solidFill>
                  <a:srgbClr val="000000"/>
                </a:solidFill>
                <a:effectLst/>
              </a:rPr>
              <a:t>We work across various areas, including deforestation, climate change, and biodiversity protection.</a:t>
            </a:r>
          </a:p>
          <a:p>
            <a:pPr algn="l"/>
            <a:r>
              <a:rPr lang="en-GB" sz="2800" b="0" i="0" u="none" strike="noStrike" dirty="0">
                <a:solidFill>
                  <a:srgbClr val="000000"/>
                </a:solidFill>
                <a:effectLst/>
              </a:rPr>
              <a:t>EJF has a strong focus on ocean-related issues, including:</a:t>
            </a:r>
          </a:p>
          <a:p>
            <a:pPr algn="l">
              <a:buFont typeface="Arial" panose="020B0604020202020204" pitchFamily="34" charset="0"/>
              <a:buChar char="•"/>
            </a:pPr>
            <a:r>
              <a:rPr lang="en-GB" sz="2800" b="0" i="0" u="none" strike="noStrike" dirty="0">
                <a:solidFill>
                  <a:srgbClr val="000000"/>
                </a:solidFill>
                <a:effectLst/>
              </a:rPr>
              <a:t>Illegal, unreported, and unregulated (IUU) fishing</a:t>
            </a:r>
          </a:p>
          <a:p>
            <a:pPr algn="l">
              <a:buFont typeface="Arial" panose="020B0604020202020204" pitchFamily="34" charset="0"/>
              <a:buChar char="•"/>
            </a:pPr>
            <a:r>
              <a:rPr lang="en-GB" sz="2800" b="0" i="0" u="none" strike="noStrike" dirty="0">
                <a:solidFill>
                  <a:srgbClr val="000000"/>
                </a:solidFill>
                <a:effectLst/>
              </a:rPr>
              <a:t>Marine Protected Areas</a:t>
            </a:r>
          </a:p>
          <a:p>
            <a:pPr algn="l">
              <a:buFont typeface="Arial" panose="020B0604020202020204" pitchFamily="34" charset="0"/>
              <a:buChar char="•"/>
            </a:pPr>
            <a:r>
              <a:rPr lang="en-GB" sz="2800" b="0" i="0" u="none" strike="noStrike" dirty="0">
                <a:solidFill>
                  <a:srgbClr val="000000"/>
                </a:solidFill>
                <a:effectLst/>
              </a:rPr>
              <a:t>Deep-sea mining</a:t>
            </a:r>
          </a:p>
          <a:p>
            <a:pPr algn="l">
              <a:buFont typeface="Arial" panose="020B0604020202020204" pitchFamily="34" charset="0"/>
              <a:buChar char="•"/>
            </a:pPr>
            <a:r>
              <a:rPr lang="en-GB" sz="2800" b="0" i="0" u="none" strike="noStrike" dirty="0">
                <a:solidFill>
                  <a:srgbClr val="000000"/>
                </a:solidFill>
                <a:effectLst/>
              </a:rPr>
              <a:t>Bottom trawling</a:t>
            </a:r>
          </a:p>
          <a:p>
            <a:pPr algn="l">
              <a:buFont typeface="Arial" panose="020B0604020202020204" pitchFamily="34" charset="0"/>
              <a:buChar char="•"/>
            </a:pPr>
            <a:r>
              <a:rPr lang="en-GB" sz="2800" b="0" i="0" u="none" strike="noStrike" dirty="0">
                <a:solidFill>
                  <a:srgbClr val="000000"/>
                </a:solidFill>
                <a:effectLst/>
              </a:rPr>
              <a:t>Plastic pollution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800" u="none" strike="noStrike" dirty="0">
              <a:effectLst/>
              <a:latin typeface="Arial" panose="020B0604020202020204" pitchFamily="34" charset="0"/>
              <a:ea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BE" sz="1800" u="none" strike="noStrike" dirty="0">
              <a:effectLst/>
              <a:latin typeface="Arial" panose="020B0604020202020204" pitchFamily="34" charset="0"/>
              <a:ea typeface="Arial" panose="020B0604020202020204" pitchFamily="34" charset="0"/>
            </a:endParaRPr>
          </a:p>
          <a:p>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4" name="Google Shape;94;p2:notes">
            <a:extLst>
              <a:ext uri="{FF2B5EF4-FFF2-40B4-BE49-F238E27FC236}">
                <a16:creationId xmlns:a16="http://schemas.microsoft.com/office/drawing/2014/main" id="{E05CEAD9-F184-FA14-EB8C-430006243F5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1905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827E77C2-B9D5-36C1-19F0-0F484B3EE1EC}"/>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6D26EC26-EAED-4B5C-5CE2-BB88A1EB7DB5}"/>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information used in this report is based on three main sources - publicly disclosed information, testimony and images from crew, and satellite data.</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Public information was gathered from websites including maritime database Sea-web, shipment record database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Panjiva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the two IPO prospectuses published by ZOF. Trade-related information has also been obtained from public records available by many of the importing countries ZOF trades with.</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testimony of 20 crewmembers was gathered by EJF’s investigators in Indonesia, the most common home country of migrant workers on many key distant water fishing (DWF) fleets.</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order to corroborate information provided by crewmembers, identify suspected instances of trans-shipment at sea and to track vessel movements including visits to port, EJF used satellite-based tracking systems (Global Fishing Watch and Starboard) which allow for the observation of vessels equipped with AIS transponders</a:t>
            </a: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fr-BE" dirty="0"/>
          </a:p>
        </p:txBody>
      </p:sp>
      <p:sp>
        <p:nvSpPr>
          <p:cNvPr id="94" name="Google Shape;94;p2:notes">
            <a:extLst>
              <a:ext uri="{FF2B5EF4-FFF2-40B4-BE49-F238E27FC236}">
                <a16:creationId xmlns:a16="http://schemas.microsoft.com/office/drawing/2014/main" id="{B002FC73-10F7-C9A5-C1D3-A43AA6DAD633}"/>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7682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A9005638-3CF6-60B8-0654-2C42AACE1390}"/>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05D5E1CF-A734-DC43-BE03-625673673E60}"/>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information used in this report is based on three main sources - publicly disclosed information, testimony and images from crew, and satellite data.</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Public information was gathered from websites including maritime database Sea-web, shipment record database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Panjiva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the two IPO prospectuses published by ZOF. Trade-related information has also been obtained from public records available by many of the importing countries ZOF trades with.</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testimony of 20 crewmembers was gathered by EJF’s investigators in Indonesia, the most common home country of migrant workers on many key distant water fishing (DWF) fleets.</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order to corroborate information provided by crewmembers, identify suspected instances of trans-shipment at sea and to track vessel movements including visits to port, EJF used satellite-based tracking systems (Global Fishing Watch and Starboard) which allow for the observation of vessels equipped with AIS transponders</a:t>
            </a: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fr-BE" dirty="0"/>
          </a:p>
        </p:txBody>
      </p:sp>
      <p:sp>
        <p:nvSpPr>
          <p:cNvPr id="94" name="Google Shape;94;p2:notes">
            <a:extLst>
              <a:ext uri="{FF2B5EF4-FFF2-40B4-BE49-F238E27FC236}">
                <a16:creationId xmlns:a16="http://schemas.microsoft.com/office/drawing/2014/main" id="{3E573FEF-AF4C-A91D-9861-C50A66F8B82E}"/>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612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A462618A-D569-BAA0-222A-6DE72B620A42}"/>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230D08F6-10E4-8BD9-313A-17A2EFB789BC}"/>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information used in this report is based on three main sources - publicly disclosed information, testimony and images from crew, and satellite data.</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Public information was gathered from websites including maritime database Sea-web, shipment record database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Panjiva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the two IPO prospectuses published by ZOF. Trade-related information has also been obtained from public records available by many of the importing countries ZOF trades with.</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testimony of 20 crewmembers was gathered by EJF’s investigators in Indonesia, the most common home country of migrant workers on many key distant water fishing (DWF) fleets.</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order to corroborate information provided by crewmembers, identify suspected instances of trans-shipment at sea and to track vessel movements including visits to port, EJF used satellite-based tracking systems (Global Fishing Watch and Starboard) which allow for the observation of vessels equipped with AIS transponders</a:t>
            </a: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fr-BE" dirty="0"/>
          </a:p>
        </p:txBody>
      </p:sp>
      <p:sp>
        <p:nvSpPr>
          <p:cNvPr id="94" name="Google Shape;94;p2:notes">
            <a:extLst>
              <a:ext uri="{FF2B5EF4-FFF2-40B4-BE49-F238E27FC236}">
                <a16:creationId xmlns:a16="http://schemas.microsoft.com/office/drawing/2014/main" id="{04383750-9468-C2E3-388E-4DD40214185C}"/>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569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44857C9F-0868-EE82-F3D6-11260E1B39D8}"/>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9D403698-162F-BCB5-3F68-F395795DF3F1}"/>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information used in this report is based on three main sources - publicly disclosed information, testimony and images from crew, and satellite data.</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Public information was gathered from websites including maritime database Sea-web, shipment record database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Panjiva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the two IPO prospectuses published by ZOF. Trade-related information has also been obtained from public records available by many of the importing countries ZOF trades with.</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testimony of 20 crewmembers was gathered by EJF’s investigators in Indonesia, the most common home country of migrant workers on many key distant water fishing (DWF) fleets.</a:t>
            </a:r>
          </a:p>
          <a:p>
            <a:pPr marL="285750" lvl="0" indent="-285750">
              <a:buFont typeface="Arial" panose="020B0604020202020204" pitchFamily="34" charset="0"/>
              <a:buChar char="•"/>
            </a:pP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order to corroborate information provided by crewmembers, identify suspected instances of trans-shipment at sea and to track vessel movements including visits to port, EJF used satellite-based tracking systems (Global Fishing Watch and Starboard) which allow for the observation of vessels equipped with AIS transponders</a:t>
            </a:r>
            <a:endParaRPr lang="en-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fr-BE" dirty="0"/>
          </a:p>
        </p:txBody>
      </p:sp>
      <p:sp>
        <p:nvSpPr>
          <p:cNvPr id="94" name="Google Shape;94;p2:notes">
            <a:extLst>
              <a:ext uri="{FF2B5EF4-FFF2-40B4-BE49-F238E27FC236}">
                <a16:creationId xmlns:a16="http://schemas.microsoft.com/office/drawing/2014/main" id="{2AAC1F9D-FD47-7C96-9672-BBB42179839B}"/>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320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5F429838-782F-CC49-B8DE-F4289CC59F28}"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FB964-D6BB-084E-A4A4-C766AFE5A595}" type="slidenum">
              <a:rPr lang="en-US" smtClean="0"/>
              <a:t>‹#›</a:t>
            </a:fld>
            <a:endParaRPr lang="en-US"/>
          </a:p>
        </p:txBody>
      </p:sp>
    </p:spTree>
    <p:extLst>
      <p:ext uri="{BB962C8B-B14F-4D97-AF65-F5344CB8AC3E}">
        <p14:creationId xmlns:p14="http://schemas.microsoft.com/office/powerpoint/2010/main" val="2621894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5F429838-782F-CC49-B8DE-F4289CC59F28}"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FB964-D6BB-084E-A4A4-C766AFE5A595}" type="slidenum">
              <a:rPr lang="en-US" smtClean="0"/>
              <a:t>‹#›</a:t>
            </a:fld>
            <a:endParaRPr lang="en-US"/>
          </a:p>
        </p:txBody>
      </p:sp>
    </p:spTree>
    <p:extLst>
      <p:ext uri="{BB962C8B-B14F-4D97-AF65-F5344CB8AC3E}">
        <p14:creationId xmlns:p14="http://schemas.microsoft.com/office/powerpoint/2010/main" val="420884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5F429838-782F-CC49-B8DE-F4289CC59F28}"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FB964-D6BB-084E-A4A4-C766AFE5A595}" type="slidenum">
              <a:rPr lang="en-US" smtClean="0"/>
              <a:t>‹#›</a:t>
            </a:fld>
            <a:endParaRPr lang="en-US"/>
          </a:p>
        </p:txBody>
      </p:sp>
    </p:spTree>
    <p:extLst>
      <p:ext uri="{BB962C8B-B14F-4D97-AF65-F5344CB8AC3E}">
        <p14:creationId xmlns:p14="http://schemas.microsoft.com/office/powerpoint/2010/main" val="66308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5F429838-782F-CC49-B8DE-F4289CC59F28}"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FB964-D6BB-084E-A4A4-C766AFE5A595}" type="slidenum">
              <a:rPr lang="en-US" smtClean="0"/>
              <a:t>‹#›</a:t>
            </a:fld>
            <a:endParaRPr lang="en-US"/>
          </a:p>
        </p:txBody>
      </p:sp>
    </p:spTree>
    <p:extLst>
      <p:ext uri="{BB962C8B-B14F-4D97-AF65-F5344CB8AC3E}">
        <p14:creationId xmlns:p14="http://schemas.microsoft.com/office/powerpoint/2010/main" val="360604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5F429838-782F-CC49-B8DE-F4289CC59F28}"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FB964-D6BB-084E-A4A4-C766AFE5A595}" type="slidenum">
              <a:rPr lang="en-US" smtClean="0"/>
              <a:t>‹#›</a:t>
            </a:fld>
            <a:endParaRPr lang="en-US"/>
          </a:p>
        </p:txBody>
      </p:sp>
    </p:spTree>
    <p:extLst>
      <p:ext uri="{BB962C8B-B14F-4D97-AF65-F5344CB8AC3E}">
        <p14:creationId xmlns:p14="http://schemas.microsoft.com/office/powerpoint/2010/main" val="4112599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5F429838-782F-CC49-B8DE-F4289CC59F28}"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FB964-D6BB-084E-A4A4-C766AFE5A595}" type="slidenum">
              <a:rPr lang="en-US" smtClean="0"/>
              <a:t>‹#›</a:t>
            </a:fld>
            <a:endParaRPr lang="en-US"/>
          </a:p>
        </p:txBody>
      </p:sp>
    </p:spTree>
    <p:extLst>
      <p:ext uri="{BB962C8B-B14F-4D97-AF65-F5344CB8AC3E}">
        <p14:creationId xmlns:p14="http://schemas.microsoft.com/office/powerpoint/2010/main" val="44612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5F429838-782F-CC49-B8DE-F4289CC59F28}" type="datetimeFigureOut">
              <a:rPr lang="en-US" smtClean="0"/>
              <a:t>10/10/25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2FB964-D6BB-084E-A4A4-C766AFE5A595}" type="slidenum">
              <a:rPr lang="en-US" smtClean="0"/>
              <a:t>‹#›</a:t>
            </a:fld>
            <a:endParaRPr lang="en-US"/>
          </a:p>
        </p:txBody>
      </p:sp>
    </p:spTree>
    <p:extLst>
      <p:ext uri="{BB962C8B-B14F-4D97-AF65-F5344CB8AC3E}">
        <p14:creationId xmlns:p14="http://schemas.microsoft.com/office/powerpoint/2010/main" val="107843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5F429838-782F-CC49-B8DE-F4289CC59F28}" type="datetimeFigureOut">
              <a:rPr lang="en-US" smtClean="0"/>
              <a:t>10/10/25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2FB964-D6BB-084E-A4A4-C766AFE5A595}" type="slidenum">
              <a:rPr lang="en-US" smtClean="0"/>
              <a:t>‹#›</a:t>
            </a:fld>
            <a:endParaRPr lang="en-US"/>
          </a:p>
        </p:txBody>
      </p:sp>
    </p:spTree>
    <p:extLst>
      <p:ext uri="{BB962C8B-B14F-4D97-AF65-F5344CB8AC3E}">
        <p14:creationId xmlns:p14="http://schemas.microsoft.com/office/powerpoint/2010/main" val="112171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29838-782F-CC49-B8DE-F4289CC59F28}" type="datetimeFigureOut">
              <a:rPr lang="en-US" smtClean="0"/>
              <a:t>10/10/25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2FB964-D6BB-084E-A4A4-C766AFE5A595}" type="slidenum">
              <a:rPr lang="en-US" smtClean="0"/>
              <a:t>‹#›</a:t>
            </a:fld>
            <a:endParaRPr lang="en-US"/>
          </a:p>
        </p:txBody>
      </p:sp>
    </p:spTree>
    <p:extLst>
      <p:ext uri="{BB962C8B-B14F-4D97-AF65-F5344CB8AC3E}">
        <p14:creationId xmlns:p14="http://schemas.microsoft.com/office/powerpoint/2010/main" val="210705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5F429838-782F-CC49-B8DE-F4289CC59F28}"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FB964-D6BB-084E-A4A4-C766AFE5A595}" type="slidenum">
              <a:rPr lang="en-US" smtClean="0"/>
              <a:t>‹#›</a:t>
            </a:fld>
            <a:endParaRPr lang="en-US"/>
          </a:p>
        </p:txBody>
      </p:sp>
    </p:spTree>
    <p:extLst>
      <p:ext uri="{BB962C8B-B14F-4D97-AF65-F5344CB8AC3E}">
        <p14:creationId xmlns:p14="http://schemas.microsoft.com/office/powerpoint/2010/main" val="117362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5F429838-782F-CC49-B8DE-F4289CC59F28}"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FB964-D6BB-084E-A4A4-C766AFE5A595}" type="slidenum">
              <a:rPr lang="en-US" smtClean="0"/>
              <a:t>‹#›</a:t>
            </a:fld>
            <a:endParaRPr lang="en-US"/>
          </a:p>
        </p:txBody>
      </p:sp>
    </p:spTree>
    <p:extLst>
      <p:ext uri="{BB962C8B-B14F-4D97-AF65-F5344CB8AC3E}">
        <p14:creationId xmlns:p14="http://schemas.microsoft.com/office/powerpoint/2010/main" val="299239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29838-782F-CC49-B8DE-F4289CC59F28}" type="datetimeFigureOut">
              <a:rPr lang="en-US" smtClean="0"/>
              <a:t>10/10/25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FB964-D6BB-084E-A4A4-C766AFE5A595}" type="slidenum">
              <a:rPr lang="en-US" smtClean="0"/>
              <a:t>‹#›</a:t>
            </a:fld>
            <a:endParaRPr lang="en-US"/>
          </a:p>
        </p:txBody>
      </p:sp>
    </p:spTree>
    <p:extLst>
      <p:ext uri="{BB962C8B-B14F-4D97-AF65-F5344CB8AC3E}">
        <p14:creationId xmlns:p14="http://schemas.microsoft.com/office/powerpoint/2010/main" val="1655788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jfoundation.org/reports/the-ever-widening-net-mapping-the-scale-nature-and-corporate-structures-of-illegal-unreported-and-unregulated-fishing-by-the-chinese-distant-water-fleet"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B541CA-EA59-7840-860C-52CBA2A253E4}"/>
              </a:ext>
            </a:extLst>
          </p:cNvPr>
          <p:cNvSpPr/>
          <p:nvPr/>
        </p:nvSpPr>
        <p:spPr>
          <a:xfrm>
            <a:off x="0" y="5164644"/>
            <a:ext cx="9144000" cy="1713775"/>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 name="제목 1"/>
          <p:cNvSpPr>
            <a:spLocks noGrp="1"/>
          </p:cNvSpPr>
          <p:nvPr>
            <p:ph type="ctrTitle"/>
          </p:nvPr>
        </p:nvSpPr>
        <p:spPr>
          <a:xfrm>
            <a:off x="2462783" y="5472952"/>
            <a:ext cx="6681217" cy="1372865"/>
          </a:xfrm>
          <a:noFill/>
        </p:spPr>
        <p:txBody>
          <a:bodyPr anchor="t">
            <a:noAutofit/>
          </a:bodyPr>
          <a:lstStyle/>
          <a:p>
            <a:pPr algn="l">
              <a:spcBef>
                <a:spcPts val="600"/>
              </a:spcBef>
            </a:pPr>
            <a:r>
              <a:rPr lang="en-GB" sz="1800" b="1" cap="all" noProof="0" dirty="0">
                <a:solidFill>
                  <a:srgbClr val="AF0001"/>
                </a:solidFill>
                <a:latin typeface="Aptos" panose="020B0004020202020204" pitchFamily="34" charset="0"/>
                <a:ea typeface="HY견고딕" pitchFamily="18" charset="-127"/>
              </a:rPr>
              <a:t>unregulated squid fisheries and associated abuses: the case of the southwest Atlantic</a:t>
            </a:r>
            <a:br>
              <a:rPr lang="en-GB" sz="1600" b="1" cap="all" noProof="0" dirty="0">
                <a:latin typeface="Aptos" panose="020B0004020202020204" pitchFamily="34" charset="0"/>
                <a:ea typeface="HY견고딕" pitchFamily="18" charset="-127"/>
              </a:rPr>
            </a:br>
            <a:br>
              <a:rPr lang="en-GB" sz="1800" b="1" cap="all" noProof="0" dirty="0">
                <a:solidFill>
                  <a:srgbClr val="DC0C15"/>
                </a:solidFill>
                <a:latin typeface="Aptos" panose="020B0004020202020204" pitchFamily="34" charset="0"/>
                <a:ea typeface="HY견고딕" pitchFamily="18" charset="-127"/>
              </a:rPr>
            </a:br>
            <a:r>
              <a:rPr lang="en-GB" sz="1400" b="1" cap="all" noProof="0" dirty="0">
                <a:solidFill>
                  <a:srgbClr val="1C1C1C"/>
                </a:solidFill>
                <a:latin typeface="Aptos" panose="020B0004020202020204" pitchFamily="34" charset="0"/>
                <a:ea typeface="HY견고딕" pitchFamily="18" charset="-127"/>
              </a:rPr>
              <a:t>October 2025 – Brussels</a:t>
            </a:r>
            <a:br>
              <a:rPr lang="en-GB" sz="1400" b="1" cap="all" noProof="0" dirty="0">
                <a:solidFill>
                  <a:srgbClr val="DC0C15"/>
                </a:solidFill>
                <a:latin typeface="Aptos" panose="020B0004020202020204" pitchFamily="34" charset="0"/>
                <a:ea typeface="HY견고딕" pitchFamily="18" charset="-127"/>
              </a:rPr>
            </a:br>
            <a:endParaRPr lang="en-GB" sz="1400" b="1" noProof="0" dirty="0">
              <a:solidFill>
                <a:srgbClr val="AF0001"/>
              </a:solidFill>
              <a:latin typeface="Aptos" panose="020B0004020202020204" pitchFamily="34" charset="0"/>
              <a:ea typeface="HY견고딕" pitchFamily="18" charset="-127"/>
            </a:endParaRPr>
          </a:p>
        </p:txBody>
      </p:sp>
      <p:pic>
        <p:nvPicPr>
          <p:cNvPr id="10" name="Image 9">
            <a:extLst>
              <a:ext uri="{FF2B5EF4-FFF2-40B4-BE49-F238E27FC236}">
                <a16:creationId xmlns:a16="http://schemas.microsoft.com/office/drawing/2014/main" id="{96CA1682-3253-4E48-B1E2-BE5CD6D089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1" y="5168907"/>
            <a:ext cx="2230581" cy="1672936"/>
          </a:xfrm>
          <a:prstGeom prst="rect">
            <a:avLst/>
          </a:prstGeom>
        </p:spPr>
      </p:pic>
      <p:sp>
        <p:nvSpPr>
          <p:cNvPr id="3" name="ZoneTexte 2">
            <a:extLst>
              <a:ext uri="{FF2B5EF4-FFF2-40B4-BE49-F238E27FC236}">
                <a16:creationId xmlns:a16="http://schemas.microsoft.com/office/drawing/2014/main" id="{93F31DBE-1C95-F33C-500E-50F71D882A97}"/>
              </a:ext>
            </a:extLst>
          </p:cNvPr>
          <p:cNvSpPr txBox="1"/>
          <p:nvPr/>
        </p:nvSpPr>
        <p:spPr>
          <a:xfrm>
            <a:off x="7276181" y="4940226"/>
            <a:ext cx="1867819" cy="200055"/>
          </a:xfrm>
          <a:prstGeom prst="rect">
            <a:avLst/>
          </a:prstGeom>
          <a:noFill/>
        </p:spPr>
        <p:txBody>
          <a:bodyPr wrap="none" rtlCol="0">
            <a:spAutoFit/>
          </a:bodyPr>
          <a:lstStyle/>
          <a:p>
            <a:r>
              <a:rPr lang="en-GB" sz="700" i="1" noProof="0" dirty="0">
                <a:solidFill>
                  <a:schemeClr val="bg1">
                    <a:lumMod val="95000"/>
                  </a:schemeClr>
                </a:solidFill>
              </a:rPr>
              <a:t>Chinese-owned fishing vessels in Mozambique</a:t>
            </a:r>
          </a:p>
        </p:txBody>
      </p:sp>
      <p:pic>
        <p:nvPicPr>
          <p:cNvPr id="1026" name="Picture 2">
            <a:extLst>
              <a:ext uri="{FF2B5EF4-FFF2-40B4-BE49-F238E27FC236}">
                <a16:creationId xmlns:a16="http://schemas.microsoft.com/office/drawing/2014/main" id="{C2D12E71-7C09-6D6E-87EE-88F4D16C31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251576" cy="519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530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E58D3869-4E71-CCB1-A7E2-8EF54C349FC7}"/>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72E3DC9-FB2A-5C0C-F297-A54076916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79312"/>
            <a:ext cx="7315200" cy="452120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97;p2">
            <a:extLst>
              <a:ext uri="{FF2B5EF4-FFF2-40B4-BE49-F238E27FC236}">
                <a16:creationId xmlns:a16="http://schemas.microsoft.com/office/drawing/2014/main" id="{BFEA9C73-22E8-2E22-5ABB-57F4BC2C1126}"/>
              </a:ext>
            </a:extLst>
          </p:cNvPr>
          <p:cNvPicPr preferRelativeResize="0"/>
          <p:nvPr/>
        </p:nvPicPr>
        <p:blipFill rotWithShape="1">
          <a:blip r:embed="rId4">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750562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D8C637CE-926E-F0B8-0F5C-AC7866C213EE}"/>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0C0B83D-68B9-D6FA-61F5-CA6AE653F636}"/>
              </a:ext>
            </a:extLst>
          </p:cNvPr>
          <p:cNvSpPr txBox="1"/>
          <p:nvPr/>
        </p:nvSpPr>
        <p:spPr>
          <a:xfrm>
            <a:off x="588580" y="1897375"/>
            <a:ext cx="8229599" cy="4647426"/>
          </a:xfrm>
          <a:prstGeom prst="rect">
            <a:avLst/>
          </a:prstGeom>
          <a:noFill/>
        </p:spPr>
        <p:txBody>
          <a:bodyPr wrap="square">
            <a:spAutoFit/>
          </a:bodyPr>
          <a:lstStyle/>
          <a:p>
            <a:pPr>
              <a:spcAft>
                <a:spcPts val="600"/>
              </a:spcAft>
            </a:pPr>
            <a:r>
              <a:rPr lang="en-GB" sz="1600" b="1" dirty="0">
                <a:solidFill>
                  <a:srgbClr val="AF0001"/>
                </a:solidFill>
                <a:latin typeface="Aptos" panose="020B0004020202020204" pitchFamily="34" charset="0"/>
              </a:rPr>
              <a:t>Results</a:t>
            </a:r>
            <a:r>
              <a:rPr lang="en-GB" sz="1600" noProof="0" dirty="0">
                <a:solidFill>
                  <a:srgbClr val="AF0001"/>
                </a:solidFill>
                <a:latin typeface="Aptos" panose="020B0004020202020204" pitchFamily="34" charset="0"/>
              </a:rPr>
              <a:t>:</a:t>
            </a:r>
            <a:endParaRPr lang="en-GB" sz="1500" b="1" noProof="0" dirty="0">
              <a:latin typeface="Aptos" panose="020B0004020202020204" pitchFamily="34" charset="0"/>
            </a:endParaRPr>
          </a:p>
          <a:p>
            <a:pPr>
              <a:spcAft>
                <a:spcPts val="600"/>
              </a:spcAft>
            </a:pPr>
            <a:endParaRPr lang="en-GB" sz="1500" b="1" noProof="0" dirty="0">
              <a:latin typeface="Aptos" panose="020B0004020202020204" pitchFamily="34" charset="0"/>
            </a:endParaRPr>
          </a:p>
          <a:p>
            <a:pPr algn="ctr">
              <a:spcAft>
                <a:spcPts val="600"/>
              </a:spcAft>
            </a:pPr>
            <a:r>
              <a:rPr lang="en-GB" sz="1500" b="1" noProof="0" dirty="0">
                <a:latin typeface="Aptos" panose="020B0004020202020204" pitchFamily="34" charset="0"/>
              </a:rPr>
              <a:t>Lack of full management of the resource (ARG EEZ + high seas)</a:t>
            </a:r>
          </a:p>
          <a:p>
            <a:pPr algn="ctr">
              <a:spcAft>
                <a:spcPts val="600"/>
              </a:spcAft>
            </a:pPr>
            <a:endParaRPr lang="en-GB" sz="1500" b="1" noProof="0" dirty="0">
              <a:latin typeface="Aptos" panose="020B0004020202020204" pitchFamily="34" charset="0"/>
            </a:endParaRPr>
          </a:p>
          <a:p>
            <a:pPr algn="ctr">
              <a:spcAft>
                <a:spcPts val="600"/>
              </a:spcAft>
            </a:pPr>
            <a:r>
              <a:rPr lang="en-GB" sz="1500" b="1" noProof="0" dirty="0">
                <a:latin typeface="Aptos" panose="020B0004020202020204" pitchFamily="34" charset="0"/>
              </a:rPr>
              <a:t>Uncontrolled fishing</a:t>
            </a:r>
          </a:p>
          <a:p>
            <a:pPr algn="ctr">
              <a:spcAft>
                <a:spcPts val="600"/>
              </a:spcAft>
            </a:pPr>
            <a:endParaRPr lang="en-GB" sz="1500" b="1" noProof="0" dirty="0">
              <a:latin typeface="Aptos" panose="020B0004020202020204" pitchFamily="34" charset="0"/>
            </a:endParaRPr>
          </a:p>
          <a:p>
            <a:pPr algn="ctr">
              <a:spcAft>
                <a:spcPts val="600"/>
              </a:spcAft>
            </a:pPr>
            <a:r>
              <a:rPr lang="en-GB" sz="1500" b="1" noProof="0" dirty="0">
                <a:latin typeface="Aptos" panose="020B0004020202020204" pitchFamily="34" charset="0"/>
              </a:rPr>
              <a:t>Unfavourable environmental conditions</a:t>
            </a:r>
          </a:p>
          <a:p>
            <a:pPr marL="285750" indent="-285750" algn="ctr">
              <a:spcAft>
                <a:spcPts val="600"/>
              </a:spcAft>
              <a:buFont typeface="Arial" panose="020B0604020202020204" pitchFamily="34" charset="0"/>
              <a:buChar char="•"/>
            </a:pPr>
            <a:endParaRPr lang="en-GB" sz="1500" b="1" noProof="0" dirty="0">
              <a:latin typeface="Aptos" panose="020B0004020202020204" pitchFamily="34" charset="0"/>
            </a:endParaRPr>
          </a:p>
          <a:p>
            <a:pPr marL="285750" indent="-285750" algn="ctr">
              <a:spcAft>
                <a:spcPts val="600"/>
              </a:spcAft>
              <a:buFont typeface="Arial" panose="020B0604020202020204" pitchFamily="34" charset="0"/>
              <a:buChar char="•"/>
            </a:pPr>
            <a:endParaRPr lang="en-GB" sz="1500" b="1" noProof="0" dirty="0">
              <a:latin typeface="Aptos" panose="020B0004020202020204" pitchFamily="34" charset="0"/>
            </a:endParaRPr>
          </a:p>
          <a:p>
            <a:pPr marL="285750" indent="-285750" algn="ctr">
              <a:spcAft>
                <a:spcPts val="600"/>
              </a:spcAft>
              <a:buFont typeface="Arial" panose="020B0604020202020204" pitchFamily="34" charset="0"/>
              <a:buChar char="•"/>
            </a:pPr>
            <a:endParaRPr lang="en-GB" sz="1500" b="1" noProof="0" dirty="0">
              <a:latin typeface="Aptos" panose="020B0004020202020204" pitchFamily="34" charset="0"/>
            </a:endParaRPr>
          </a:p>
          <a:p>
            <a:pPr algn="ctr">
              <a:spcAft>
                <a:spcPts val="600"/>
              </a:spcAft>
            </a:pPr>
            <a:endParaRPr lang="en-GB" sz="1500" b="1" noProof="0" dirty="0">
              <a:latin typeface="Aptos" panose="020B0004020202020204" pitchFamily="34" charset="0"/>
            </a:endParaRPr>
          </a:p>
          <a:p>
            <a:pPr algn="ctr">
              <a:spcAft>
                <a:spcPts val="600"/>
              </a:spcAft>
            </a:pPr>
            <a:r>
              <a:rPr lang="en-GB" sz="1500" b="1" noProof="0" dirty="0">
                <a:latin typeface="Aptos" panose="020B0004020202020204" pitchFamily="34" charset="0"/>
              </a:rPr>
              <a:t>SQUID POPULATION COLLAPSE</a:t>
            </a:r>
          </a:p>
          <a:p>
            <a:pPr algn="ctr">
              <a:spcAft>
                <a:spcPts val="600"/>
              </a:spcAft>
            </a:pPr>
            <a:endParaRPr lang="en-GB" sz="1500" b="1" noProof="0" dirty="0">
              <a:latin typeface="Aptos" panose="020B0004020202020204" pitchFamily="34" charset="0"/>
            </a:endParaRPr>
          </a:p>
          <a:p>
            <a:pPr algn="ctr">
              <a:spcAft>
                <a:spcPts val="600"/>
              </a:spcAft>
            </a:pPr>
            <a:endParaRPr lang="en-GB" sz="1500" b="1" noProof="0" dirty="0">
              <a:latin typeface="Aptos" panose="020B0004020202020204" pitchFamily="34" charset="0"/>
            </a:endParaRPr>
          </a:p>
          <a:p>
            <a:pPr>
              <a:spcAft>
                <a:spcPts val="600"/>
              </a:spcAft>
            </a:pPr>
            <a:endParaRPr lang="en-GB" sz="1500" noProof="0" dirty="0">
              <a:latin typeface="Aptos" panose="020B0004020202020204" pitchFamily="34" charset="0"/>
            </a:endParaRPr>
          </a:p>
        </p:txBody>
      </p:sp>
      <p:sp>
        <p:nvSpPr>
          <p:cNvPr id="5" name="Down Arrow 4">
            <a:extLst>
              <a:ext uri="{FF2B5EF4-FFF2-40B4-BE49-F238E27FC236}">
                <a16:creationId xmlns:a16="http://schemas.microsoft.com/office/drawing/2014/main" id="{DCAB50D5-29E4-9724-4F87-7A645986028E}"/>
              </a:ext>
            </a:extLst>
          </p:cNvPr>
          <p:cNvSpPr/>
          <p:nvPr/>
        </p:nvSpPr>
        <p:spPr>
          <a:xfrm>
            <a:off x="4421908" y="4221088"/>
            <a:ext cx="300180" cy="952500"/>
          </a:xfrm>
          <a:prstGeom prst="downArrow">
            <a:avLst/>
          </a:prstGeom>
          <a:solidFill>
            <a:srgbClr val="AF00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 name="Plus 8">
            <a:extLst>
              <a:ext uri="{FF2B5EF4-FFF2-40B4-BE49-F238E27FC236}">
                <a16:creationId xmlns:a16="http://schemas.microsoft.com/office/drawing/2014/main" id="{11314721-D76A-A2B4-16DF-F3C915FA0A47}"/>
              </a:ext>
            </a:extLst>
          </p:cNvPr>
          <p:cNvSpPr/>
          <p:nvPr/>
        </p:nvSpPr>
        <p:spPr>
          <a:xfrm>
            <a:off x="4421908" y="3455583"/>
            <a:ext cx="300180" cy="233916"/>
          </a:xfrm>
          <a:prstGeom prst="mathPlus">
            <a:avLst/>
          </a:prstGeom>
          <a:solidFill>
            <a:srgbClr val="AF00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pic>
        <p:nvPicPr>
          <p:cNvPr id="3" name="Google Shape;97;p2">
            <a:extLst>
              <a:ext uri="{FF2B5EF4-FFF2-40B4-BE49-F238E27FC236}">
                <a16:creationId xmlns:a16="http://schemas.microsoft.com/office/drawing/2014/main" id="{B7B192C0-0D45-7557-8E92-117CD152FC8B}"/>
              </a:ext>
            </a:extLst>
          </p:cNvPr>
          <p:cNvPicPr preferRelativeResize="0"/>
          <p:nvPr/>
        </p:nvPicPr>
        <p:blipFill rotWithShape="1">
          <a:blip r:embed="rId3">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4093855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7669309E-2342-224F-02AA-D137D1789ECB}"/>
            </a:ext>
          </a:extLst>
        </p:cNvPr>
        <p:cNvGrpSpPr/>
        <p:nvPr/>
      </p:nvGrpSpPr>
      <p:grpSpPr>
        <a:xfrm>
          <a:off x="0" y="0"/>
          <a:ext cx="0" cy="0"/>
          <a:chOff x="0" y="0"/>
          <a:chExt cx="0" cy="0"/>
        </a:xfrm>
      </p:grpSpPr>
      <p:pic>
        <p:nvPicPr>
          <p:cNvPr id="3" name="Picture 2" descr="A diagram of different types of fish&#10;&#10;AI-generated content may be incorrect.">
            <a:extLst>
              <a:ext uri="{FF2B5EF4-FFF2-40B4-BE49-F238E27FC236}">
                <a16:creationId xmlns:a16="http://schemas.microsoft.com/office/drawing/2014/main" id="{BD9E03CF-64CD-8631-57FB-2406D5119F20}"/>
              </a:ext>
            </a:extLst>
          </p:cNvPr>
          <p:cNvPicPr>
            <a:picLocks noChangeAspect="1"/>
          </p:cNvPicPr>
          <p:nvPr/>
        </p:nvPicPr>
        <p:blipFill>
          <a:blip r:embed="rId3"/>
          <a:stretch>
            <a:fillRect/>
          </a:stretch>
        </p:blipFill>
        <p:spPr>
          <a:xfrm>
            <a:off x="685800" y="2185796"/>
            <a:ext cx="7772400" cy="3848678"/>
          </a:xfrm>
          <a:prstGeom prst="rect">
            <a:avLst/>
          </a:prstGeom>
        </p:spPr>
      </p:pic>
      <p:pic>
        <p:nvPicPr>
          <p:cNvPr id="2" name="Google Shape;97;p2">
            <a:extLst>
              <a:ext uri="{FF2B5EF4-FFF2-40B4-BE49-F238E27FC236}">
                <a16:creationId xmlns:a16="http://schemas.microsoft.com/office/drawing/2014/main" id="{2DA02F6C-FF4F-C680-7D04-B273758B0DFA}"/>
              </a:ext>
            </a:extLst>
          </p:cNvPr>
          <p:cNvPicPr preferRelativeResize="0"/>
          <p:nvPr/>
        </p:nvPicPr>
        <p:blipFill rotWithShape="1">
          <a:blip r:embed="rId4">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3296166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C24E7E9E-9633-6ECB-B84F-AEBC14F8C3D1}"/>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C9DE936-0831-2256-B560-965746A38FB4}"/>
              </a:ext>
            </a:extLst>
          </p:cNvPr>
          <p:cNvSpPr txBox="1"/>
          <p:nvPr/>
        </p:nvSpPr>
        <p:spPr>
          <a:xfrm>
            <a:off x="5517163" y="6233195"/>
            <a:ext cx="2593980" cy="200055"/>
          </a:xfrm>
          <a:prstGeom prst="rect">
            <a:avLst/>
          </a:prstGeom>
          <a:noFill/>
        </p:spPr>
        <p:txBody>
          <a:bodyPr wrap="none" rtlCol="0">
            <a:spAutoFit/>
          </a:bodyPr>
          <a:lstStyle/>
          <a:p>
            <a:r>
              <a:rPr lang="en-GB" sz="700" i="1" noProof="0" dirty="0"/>
              <a:t>Crew members </a:t>
            </a:r>
            <a:r>
              <a:rPr lang="en-GB" sz="700" i="1" dirty="0"/>
              <a:t>on a squid jigging vessel in the Atlantic Southwest </a:t>
            </a:r>
            <a:endParaRPr lang="en-GB" sz="700" i="1" noProof="0" dirty="0"/>
          </a:p>
        </p:txBody>
      </p:sp>
      <p:sp>
        <p:nvSpPr>
          <p:cNvPr id="2" name="ZoneTexte 1">
            <a:extLst>
              <a:ext uri="{FF2B5EF4-FFF2-40B4-BE49-F238E27FC236}">
                <a16:creationId xmlns:a16="http://schemas.microsoft.com/office/drawing/2014/main" id="{268D4174-3888-439A-5C1B-88837F5CA771}"/>
              </a:ext>
            </a:extLst>
          </p:cNvPr>
          <p:cNvSpPr txBox="1"/>
          <p:nvPr/>
        </p:nvSpPr>
        <p:spPr>
          <a:xfrm>
            <a:off x="457200" y="1877028"/>
            <a:ext cx="4678326" cy="4755148"/>
          </a:xfrm>
          <a:prstGeom prst="rect">
            <a:avLst/>
          </a:prstGeom>
          <a:noFill/>
        </p:spPr>
        <p:txBody>
          <a:bodyPr wrap="square">
            <a:spAutoFit/>
          </a:bodyPr>
          <a:lstStyle/>
          <a:p>
            <a:pPr>
              <a:spcAft>
                <a:spcPts val="600"/>
              </a:spcAft>
            </a:pPr>
            <a:r>
              <a:rPr lang="en-GB" sz="1600" b="1" noProof="0" dirty="0">
                <a:solidFill>
                  <a:srgbClr val="AF0001"/>
                </a:solidFill>
                <a:latin typeface="Aptos" panose="020B0004020202020204" pitchFamily="34" charset="0"/>
              </a:rPr>
              <a:t>Abuses </a:t>
            </a:r>
            <a:r>
              <a:rPr lang="en-GB" sz="1600" noProof="0" dirty="0">
                <a:solidFill>
                  <a:srgbClr val="AF0001"/>
                </a:solidFill>
                <a:latin typeface="Aptos" panose="020B0004020202020204" pitchFamily="34" charset="0"/>
              </a:rPr>
              <a:t>:</a:t>
            </a:r>
            <a:endParaRPr lang="en-GB" sz="1500" b="1" noProof="0" dirty="0">
              <a:latin typeface="Aptos" panose="020B0004020202020204" pitchFamily="34" charset="0"/>
            </a:endParaRPr>
          </a:p>
          <a:p>
            <a:pPr>
              <a:spcAft>
                <a:spcPts val="600"/>
              </a:spcAft>
            </a:pPr>
            <a:endParaRPr lang="en-GB" sz="1500" b="1" noProof="0" dirty="0">
              <a:latin typeface="Aptos" panose="020B0004020202020204" pitchFamily="34" charset="0"/>
            </a:endParaRPr>
          </a:p>
          <a:p>
            <a:pPr>
              <a:spcAft>
                <a:spcPts val="600"/>
              </a:spcAft>
            </a:pPr>
            <a:r>
              <a:rPr lang="en-GB" sz="1500" noProof="0" dirty="0">
                <a:latin typeface="Aptos" panose="020B0004020202020204" pitchFamily="34" charset="0"/>
              </a:rPr>
              <a:t>Testimonies from </a:t>
            </a:r>
            <a:r>
              <a:rPr lang="en-GB" sz="1500" b="1" noProof="0" dirty="0">
                <a:latin typeface="Aptos" panose="020B0004020202020204" pitchFamily="34" charset="0"/>
              </a:rPr>
              <a:t>169 crew members </a:t>
            </a:r>
          </a:p>
          <a:p>
            <a:pPr marL="285750" indent="-285750">
              <a:spcAft>
                <a:spcPts val="600"/>
              </a:spcAft>
              <a:buFont typeface="Arial" panose="020B0604020202020204" pitchFamily="34" charset="0"/>
              <a:buChar char="•"/>
            </a:pPr>
            <a:r>
              <a:rPr lang="en-GB" sz="1500" noProof="0" dirty="0">
                <a:latin typeface="Aptos" panose="020B0004020202020204" pitchFamily="34" charset="0"/>
              </a:rPr>
              <a:t>Covering </a:t>
            </a:r>
            <a:r>
              <a:rPr lang="en-GB" sz="1500" b="1" noProof="0" dirty="0">
                <a:latin typeface="Aptos" panose="020B0004020202020204" pitchFamily="34" charset="0"/>
              </a:rPr>
              <a:t>20% of the fleet </a:t>
            </a:r>
            <a:r>
              <a:rPr lang="en-GB" sz="1500" noProof="0" dirty="0">
                <a:latin typeface="Aptos" panose="020B0004020202020204" pitchFamily="34" charset="0"/>
              </a:rPr>
              <a:t>(110 squid jiggers) </a:t>
            </a:r>
          </a:p>
          <a:p>
            <a:pPr marL="285750" indent="-285750">
              <a:spcAft>
                <a:spcPts val="600"/>
              </a:spcAft>
              <a:buFont typeface="Arial" panose="020B0604020202020204" pitchFamily="34" charset="0"/>
              <a:buChar char="•"/>
            </a:pPr>
            <a:r>
              <a:rPr lang="en-GB" sz="1500" b="1" noProof="0" dirty="0">
                <a:latin typeface="Aptos" panose="020B0004020202020204" pitchFamily="34" charset="0"/>
              </a:rPr>
              <a:t>Indonesia</a:t>
            </a:r>
            <a:r>
              <a:rPr lang="en-GB" sz="1500" noProof="0" dirty="0">
                <a:latin typeface="Aptos" panose="020B0004020202020204" pitchFamily="34" charset="0"/>
              </a:rPr>
              <a:t> (98%) and the </a:t>
            </a:r>
            <a:r>
              <a:rPr lang="en-GB" sz="1500" b="1" noProof="0" dirty="0">
                <a:latin typeface="Aptos" panose="020B0004020202020204" pitchFamily="34" charset="0"/>
              </a:rPr>
              <a:t>Philippines</a:t>
            </a:r>
            <a:r>
              <a:rPr lang="en-GB" sz="1500" noProof="0" dirty="0">
                <a:latin typeface="Aptos" panose="020B0004020202020204" pitchFamily="34" charset="0"/>
              </a:rPr>
              <a:t> (2%)</a:t>
            </a:r>
          </a:p>
          <a:p>
            <a:pPr marL="285750" indent="-285750">
              <a:spcAft>
                <a:spcPts val="600"/>
              </a:spcAft>
              <a:buFont typeface="Arial" panose="020B0604020202020204" pitchFamily="34" charset="0"/>
              <a:buChar char="•"/>
            </a:pPr>
            <a:r>
              <a:rPr lang="en-GB" sz="1500" noProof="0" dirty="0">
                <a:latin typeface="Aptos" panose="020B0004020202020204" pitchFamily="34" charset="0"/>
              </a:rPr>
              <a:t>2019 – 2024</a:t>
            </a:r>
          </a:p>
          <a:p>
            <a:pPr>
              <a:spcAft>
                <a:spcPts val="600"/>
              </a:spcAft>
            </a:pPr>
            <a:endParaRPr lang="en-GB" sz="1500" b="1" noProof="0" dirty="0">
              <a:latin typeface="Aptos" panose="020B0004020202020204" pitchFamily="34" charset="0"/>
            </a:endParaRPr>
          </a:p>
          <a:p>
            <a:pPr>
              <a:spcAft>
                <a:spcPts val="600"/>
              </a:spcAft>
            </a:pPr>
            <a:r>
              <a:rPr lang="en-GB" sz="1500" dirty="0">
                <a:latin typeface="Aptos" panose="020B0004020202020204" pitchFamily="34" charset="0"/>
              </a:rPr>
              <a:t>Serious and generalised </a:t>
            </a:r>
            <a:r>
              <a:rPr lang="en-GB" sz="1600" b="1" dirty="0">
                <a:solidFill>
                  <a:srgbClr val="AF0001"/>
                </a:solidFill>
                <a:latin typeface="Aptos" panose="020B0004020202020204" pitchFamily="34" charset="0"/>
              </a:rPr>
              <a:t>human rights and labour abuses</a:t>
            </a:r>
          </a:p>
          <a:p>
            <a:pPr marL="285750" indent="-285750">
              <a:spcAft>
                <a:spcPts val="600"/>
              </a:spcAft>
              <a:buFont typeface="Arial" panose="020B0604020202020204" pitchFamily="34" charset="0"/>
              <a:buChar char="•"/>
            </a:pPr>
            <a:r>
              <a:rPr lang="en-GB" sz="1500" b="1" noProof="0" dirty="0">
                <a:latin typeface="Aptos" panose="020B0004020202020204" pitchFamily="34" charset="0"/>
              </a:rPr>
              <a:t>Deaths of 5 crew members </a:t>
            </a:r>
            <a:r>
              <a:rPr lang="en-GB" sz="1500" dirty="0">
                <a:latin typeface="Aptos" panose="020B0004020202020204" pitchFamily="34" charset="0"/>
              </a:rPr>
              <a:t>on board </a:t>
            </a:r>
            <a:r>
              <a:rPr lang="en-GB" sz="1500" noProof="0" dirty="0">
                <a:latin typeface="Aptos" panose="020B0004020202020204" pitchFamily="34" charset="0"/>
              </a:rPr>
              <a:t>4 Chinese vessels</a:t>
            </a:r>
          </a:p>
          <a:p>
            <a:pPr marL="285750" indent="-285750">
              <a:spcAft>
                <a:spcPts val="600"/>
              </a:spcAft>
              <a:buFont typeface="Arial" panose="020B0604020202020204" pitchFamily="34" charset="0"/>
              <a:buChar char="•"/>
            </a:pPr>
            <a:r>
              <a:rPr lang="en-GB" sz="1500" noProof="0" dirty="0">
                <a:latin typeface="Aptos" panose="020B0004020202020204" pitchFamily="34" charset="0"/>
              </a:rPr>
              <a:t>Physical violence, intimidation, salary retentions, deplorable working conditions, etc.</a:t>
            </a:r>
            <a:endParaRPr lang="en-GB" sz="1500" b="1" noProof="0" dirty="0">
              <a:latin typeface="Aptos" panose="020B0004020202020204" pitchFamily="34" charset="0"/>
            </a:endParaRPr>
          </a:p>
          <a:p>
            <a:pPr marL="285750" indent="-285750">
              <a:spcAft>
                <a:spcPts val="600"/>
              </a:spcAft>
              <a:buFont typeface="Arial" panose="020B0604020202020204" pitchFamily="34" charset="0"/>
              <a:buChar char="•"/>
            </a:pPr>
            <a:endParaRPr lang="en-GB" sz="1500" noProof="0" dirty="0">
              <a:latin typeface="Aptos" panose="020B0004020202020204" pitchFamily="34" charset="0"/>
            </a:endParaRPr>
          </a:p>
          <a:p>
            <a:pPr marL="285750" indent="-285750">
              <a:spcAft>
                <a:spcPts val="600"/>
              </a:spcAft>
              <a:buFont typeface="Arial" panose="020B0604020202020204" pitchFamily="34" charset="0"/>
              <a:buChar char="•"/>
            </a:pPr>
            <a:endParaRPr lang="en-GB" sz="1500" noProof="0" dirty="0">
              <a:latin typeface="Aptos" panose="020B0004020202020204" pitchFamily="34" charset="0"/>
            </a:endParaRPr>
          </a:p>
          <a:p>
            <a:pPr marL="285750" indent="-285750">
              <a:spcAft>
                <a:spcPts val="600"/>
              </a:spcAft>
              <a:buFont typeface="Arial" panose="020B0604020202020204" pitchFamily="34" charset="0"/>
              <a:buChar char="•"/>
            </a:pPr>
            <a:endParaRPr lang="en-GB" sz="1500" noProof="0" dirty="0">
              <a:latin typeface="Aptos" panose="020B0004020202020204" pitchFamily="34" charset="0"/>
            </a:endParaRPr>
          </a:p>
        </p:txBody>
      </p:sp>
      <p:pic>
        <p:nvPicPr>
          <p:cNvPr id="8" name="Picture 7" descr="A group of people in a boat&#10;&#10;AI-generated content may be incorrect.">
            <a:extLst>
              <a:ext uri="{FF2B5EF4-FFF2-40B4-BE49-F238E27FC236}">
                <a16:creationId xmlns:a16="http://schemas.microsoft.com/office/drawing/2014/main" id="{73E8152E-3DCC-62D7-6234-4EDF0506E732}"/>
              </a:ext>
            </a:extLst>
          </p:cNvPr>
          <p:cNvPicPr>
            <a:picLocks noChangeAspect="1"/>
          </p:cNvPicPr>
          <p:nvPr/>
        </p:nvPicPr>
        <p:blipFill>
          <a:blip r:embed="rId3"/>
          <a:stretch>
            <a:fillRect/>
          </a:stretch>
        </p:blipFill>
        <p:spPr>
          <a:xfrm>
            <a:off x="5344956" y="1893545"/>
            <a:ext cx="2927173" cy="4339650"/>
          </a:xfrm>
          <a:prstGeom prst="rect">
            <a:avLst/>
          </a:prstGeom>
        </p:spPr>
      </p:pic>
      <p:pic>
        <p:nvPicPr>
          <p:cNvPr id="6" name="Google Shape;97;p2">
            <a:extLst>
              <a:ext uri="{FF2B5EF4-FFF2-40B4-BE49-F238E27FC236}">
                <a16:creationId xmlns:a16="http://schemas.microsoft.com/office/drawing/2014/main" id="{113660E1-5792-60E6-A719-6DFE01330195}"/>
              </a:ext>
            </a:extLst>
          </p:cNvPr>
          <p:cNvPicPr preferRelativeResize="0"/>
          <p:nvPr/>
        </p:nvPicPr>
        <p:blipFill rotWithShape="1">
          <a:blip r:embed="rId4">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3297725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14BC71AF-E7D1-37D0-07AD-D91753ECFC15}"/>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A82DF8F-6650-430D-6460-12FF5501D14F}"/>
              </a:ext>
            </a:extLst>
          </p:cNvPr>
          <p:cNvGraphicFramePr>
            <a:graphicFrameLocks noGrp="1"/>
          </p:cNvGraphicFramePr>
          <p:nvPr>
            <p:extLst>
              <p:ext uri="{D42A27DB-BD31-4B8C-83A1-F6EECF244321}">
                <p14:modId xmlns:p14="http://schemas.microsoft.com/office/powerpoint/2010/main" val="4022531971"/>
              </p:ext>
            </p:extLst>
          </p:nvPr>
        </p:nvGraphicFramePr>
        <p:xfrm>
          <a:off x="588580" y="2256674"/>
          <a:ext cx="7818438" cy="4048054"/>
        </p:xfrm>
        <a:graphic>
          <a:graphicData uri="http://schemas.openxmlformats.org/drawingml/2006/table">
            <a:tbl>
              <a:tblPr/>
              <a:tblGrid>
                <a:gridCol w="2081613">
                  <a:extLst>
                    <a:ext uri="{9D8B030D-6E8A-4147-A177-3AD203B41FA5}">
                      <a16:colId xmlns:a16="http://schemas.microsoft.com/office/drawing/2014/main" val="3690640076"/>
                    </a:ext>
                  </a:extLst>
                </a:gridCol>
                <a:gridCol w="1833801">
                  <a:extLst>
                    <a:ext uri="{9D8B030D-6E8A-4147-A177-3AD203B41FA5}">
                      <a16:colId xmlns:a16="http://schemas.microsoft.com/office/drawing/2014/main" val="3616252627"/>
                    </a:ext>
                  </a:extLst>
                </a:gridCol>
                <a:gridCol w="1957707">
                  <a:extLst>
                    <a:ext uri="{9D8B030D-6E8A-4147-A177-3AD203B41FA5}">
                      <a16:colId xmlns:a16="http://schemas.microsoft.com/office/drawing/2014/main" val="4037683254"/>
                    </a:ext>
                  </a:extLst>
                </a:gridCol>
                <a:gridCol w="1945317">
                  <a:extLst>
                    <a:ext uri="{9D8B030D-6E8A-4147-A177-3AD203B41FA5}">
                      <a16:colId xmlns:a16="http://schemas.microsoft.com/office/drawing/2014/main" val="3061076224"/>
                    </a:ext>
                  </a:extLst>
                </a:gridCol>
              </a:tblGrid>
              <a:tr h="821972">
                <a:tc>
                  <a:txBody>
                    <a:bodyPr/>
                    <a:lstStyle/>
                    <a:p>
                      <a:pPr rtl="0" fontAlgn="t">
                        <a:buNone/>
                      </a:pPr>
                      <a:r>
                        <a:rPr lang="en-GB" sz="900" b="1" i="0" u="none" strike="noStrike" noProof="0" dirty="0">
                          <a:solidFill>
                            <a:srgbClr val="000000"/>
                          </a:solidFill>
                          <a:effectLst/>
                          <a:latin typeface="Arial" panose="020B0604020202020204" pitchFamily="34" charset="0"/>
                        </a:rPr>
                        <a:t>Indicator of forced labour (ILO)</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lgn="ctr" rtl="0" fontAlgn="t">
                        <a:buNone/>
                      </a:pPr>
                      <a:r>
                        <a:rPr lang="en-GB" sz="900" b="1" i="0" u="none" strike="noStrike" kern="1200" dirty="0">
                          <a:solidFill>
                            <a:srgbClr val="000000"/>
                          </a:solidFill>
                          <a:effectLst/>
                          <a:latin typeface="Arial" panose="020B0604020202020204" pitchFamily="34" charset="0"/>
                          <a:ea typeface="+mn-ea"/>
                          <a:cs typeface="+mn-cs"/>
                        </a:rPr>
                        <a:t>% of crew interviewed on Chinese vessels (n=56)</a:t>
                      </a:r>
                      <a:endParaRPr lang="en-GB" sz="900" b="1" i="0" u="none" strike="noStrike" kern="1200" noProof="0" dirty="0">
                        <a:solidFill>
                          <a:srgbClr val="000000"/>
                        </a:solidFill>
                        <a:effectLst/>
                        <a:latin typeface="Arial" panose="020B0604020202020204" pitchFamily="34" charset="0"/>
                        <a:ea typeface="+mn-ea"/>
                        <a:cs typeface="+mn-cs"/>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rtl="0"/>
                      <a:r>
                        <a:rPr lang="en-GB" sz="900" b="1" i="0" u="none" strike="noStrike" kern="1200" dirty="0">
                          <a:solidFill>
                            <a:srgbClr val="000000"/>
                          </a:solidFill>
                          <a:effectLst/>
                          <a:latin typeface="Arial" panose="020B0604020202020204" pitchFamily="34" charset="0"/>
                          <a:ea typeface="+mn-ea"/>
                          <a:cs typeface="+mn-cs"/>
                        </a:rPr>
                        <a:t>% of crew interviewed on South Korean vessels</a:t>
                      </a:r>
                    </a:p>
                    <a:p>
                      <a:pPr rtl="0"/>
                      <a:r>
                        <a:rPr lang="en-GB" sz="900" b="1" i="0" u="none" strike="noStrike" kern="1200" dirty="0">
                          <a:solidFill>
                            <a:srgbClr val="000000"/>
                          </a:solidFill>
                          <a:effectLst/>
                          <a:latin typeface="Arial" panose="020B0604020202020204" pitchFamily="34" charset="0"/>
                          <a:ea typeface="+mn-ea"/>
                          <a:cs typeface="+mn-cs"/>
                        </a:rPr>
                        <a:t>(n=57)</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rtl="0"/>
                      <a:r>
                        <a:rPr lang="en-GB" sz="900" b="1" i="0" u="none" strike="noStrike" kern="1200" dirty="0">
                          <a:solidFill>
                            <a:srgbClr val="000000"/>
                          </a:solidFill>
                          <a:effectLst/>
                          <a:latin typeface="Arial" panose="020B0604020202020204" pitchFamily="34" charset="0"/>
                          <a:ea typeface="+mn-ea"/>
                          <a:cs typeface="+mn-cs"/>
                        </a:rPr>
                        <a:t>% of crew interviewed on Taiwanese vessels</a:t>
                      </a:r>
                    </a:p>
                    <a:p>
                      <a:pPr rtl="0"/>
                      <a:r>
                        <a:rPr lang="en-GB" sz="900" b="1" i="0" u="none" strike="noStrike" kern="1200" dirty="0">
                          <a:solidFill>
                            <a:srgbClr val="000000"/>
                          </a:solidFill>
                          <a:effectLst/>
                          <a:latin typeface="Arial" panose="020B0604020202020204" pitchFamily="34" charset="0"/>
                          <a:ea typeface="+mn-ea"/>
                          <a:cs typeface="+mn-cs"/>
                        </a:rPr>
                        <a:t>(n=56)</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2510941105"/>
                  </a:ext>
                </a:extLst>
              </a:tr>
              <a:tr h="321372">
                <a:tc>
                  <a:txBody>
                    <a:bodyPr/>
                    <a:lstStyle/>
                    <a:p>
                      <a:pPr rtl="0" fontAlgn="t">
                        <a:buNone/>
                      </a:pPr>
                      <a:r>
                        <a:rPr lang="en-GB" sz="900" b="0" i="0" u="none" strike="noStrike" noProof="0" dirty="0">
                          <a:solidFill>
                            <a:srgbClr val="000000"/>
                          </a:solidFill>
                          <a:effectLst/>
                          <a:latin typeface="Arial" panose="020B0604020202020204" pitchFamily="34" charset="0"/>
                        </a:rPr>
                        <a:t>Abuse of vulnerability</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14,3%</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1,8%</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7,1%</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4134009"/>
                  </a:ext>
                </a:extLst>
              </a:tr>
              <a:tr h="321372">
                <a:tc>
                  <a:txBody>
                    <a:bodyPr/>
                    <a:lstStyle/>
                    <a:p>
                      <a:pPr rtl="0" fontAlgn="t">
                        <a:buNone/>
                      </a:pPr>
                      <a:r>
                        <a:rPr lang="en-GB" sz="900" b="0" i="0" u="none" strike="noStrike" noProof="0" dirty="0">
                          <a:solidFill>
                            <a:srgbClr val="000000"/>
                          </a:solidFill>
                          <a:effectLst/>
                          <a:latin typeface="Arial" panose="020B0604020202020204" pitchFamily="34" charset="0"/>
                        </a:rPr>
                        <a:t>Deception</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78,6%</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22,8%</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55,4%</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985703"/>
                  </a:ext>
                </a:extLst>
              </a:tr>
              <a:tr h="321372">
                <a:tc>
                  <a:txBody>
                    <a:bodyPr/>
                    <a:lstStyle/>
                    <a:p>
                      <a:pPr rtl="0" fontAlgn="t">
                        <a:buNone/>
                      </a:pPr>
                      <a:r>
                        <a:rPr lang="en-GB" sz="900" b="1" i="0" u="none" strike="noStrike" noProof="0" dirty="0">
                          <a:solidFill>
                            <a:srgbClr val="C00000"/>
                          </a:solidFill>
                          <a:effectLst/>
                          <a:latin typeface="Arial" panose="020B0604020202020204" pitchFamily="34" charset="0"/>
                        </a:rPr>
                        <a:t>Physical violence</a:t>
                      </a:r>
                      <a:endParaRPr lang="en-GB" b="1"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t">
                        <a:buNone/>
                      </a:pPr>
                      <a:r>
                        <a:rPr lang="en-GB" sz="900" b="0" i="0" u="none" strike="noStrike" noProof="0" dirty="0">
                          <a:solidFill>
                            <a:srgbClr val="C00000"/>
                          </a:solidFill>
                          <a:effectLst/>
                          <a:latin typeface="Arial" panose="020B0604020202020204" pitchFamily="34" charset="0"/>
                        </a:rPr>
                        <a:t>50%</a:t>
                      </a:r>
                      <a:endParaRPr lang="en-GB"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t">
                        <a:buNone/>
                      </a:pPr>
                      <a:r>
                        <a:rPr lang="en-GB" sz="900" b="0" i="0" u="none" strike="noStrike" noProof="0" dirty="0">
                          <a:solidFill>
                            <a:srgbClr val="C00000"/>
                          </a:solidFill>
                          <a:effectLst/>
                          <a:latin typeface="Arial" panose="020B0604020202020204" pitchFamily="34" charset="0"/>
                        </a:rPr>
                        <a:t>8,8%</a:t>
                      </a:r>
                      <a:endParaRPr lang="en-GB"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t">
                        <a:buNone/>
                      </a:pPr>
                      <a:r>
                        <a:rPr lang="en-GB" sz="900" b="0" i="0" u="none" strike="noStrike" noProof="0" dirty="0">
                          <a:solidFill>
                            <a:srgbClr val="C00000"/>
                          </a:solidFill>
                          <a:effectLst/>
                          <a:latin typeface="Arial" panose="020B0604020202020204" pitchFamily="34" charset="0"/>
                        </a:rPr>
                        <a:t>21,4%</a:t>
                      </a:r>
                      <a:endParaRPr lang="en-GB"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33599816"/>
                  </a:ext>
                </a:extLst>
              </a:tr>
              <a:tr h="321372">
                <a:tc>
                  <a:txBody>
                    <a:bodyPr/>
                    <a:lstStyle/>
                    <a:p>
                      <a:pPr rtl="0" fontAlgn="t">
                        <a:buNone/>
                      </a:pPr>
                      <a:r>
                        <a:rPr lang="en-GB" sz="900" b="0" i="0" u="none" strike="noStrike" noProof="0" dirty="0">
                          <a:solidFill>
                            <a:srgbClr val="000000"/>
                          </a:solidFill>
                          <a:effectLst/>
                          <a:latin typeface="Arial" panose="020B0604020202020204" pitchFamily="34" charset="0"/>
                        </a:rPr>
                        <a:t>Intimidation and threats</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48,2%</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28,1%</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37,5%</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6304837"/>
                  </a:ext>
                </a:extLst>
              </a:tr>
              <a:tr h="488239">
                <a:tc>
                  <a:txBody>
                    <a:bodyPr/>
                    <a:lstStyle/>
                    <a:p>
                      <a:pPr rtl="0" fontAlgn="t">
                        <a:buNone/>
                      </a:pPr>
                      <a:r>
                        <a:rPr lang="en-GB" sz="900" b="0" i="0" u="none" strike="noStrike" noProof="0" dirty="0">
                          <a:solidFill>
                            <a:srgbClr val="000000"/>
                          </a:solidFill>
                          <a:effectLst/>
                          <a:latin typeface="Arial" panose="020B0604020202020204" pitchFamily="34" charset="0"/>
                        </a:rPr>
                        <a:t>Retention of ID documents</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94,6%</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87,7%</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91,1%</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8492475"/>
                  </a:ext>
                </a:extLst>
              </a:tr>
              <a:tr h="321372">
                <a:tc>
                  <a:txBody>
                    <a:bodyPr/>
                    <a:lstStyle/>
                    <a:p>
                      <a:pPr rtl="0" fontAlgn="t">
                        <a:buNone/>
                      </a:pPr>
                      <a:r>
                        <a:rPr lang="en-GB" sz="900" b="1" i="0" u="none" strike="noStrike" noProof="0" dirty="0">
                          <a:solidFill>
                            <a:srgbClr val="C00000"/>
                          </a:solidFill>
                          <a:effectLst/>
                          <a:latin typeface="Arial" panose="020B0604020202020204" pitchFamily="34" charset="0"/>
                        </a:rPr>
                        <a:t>Withholding of wages</a:t>
                      </a:r>
                      <a:endParaRPr lang="en-GB" b="1"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t">
                        <a:buNone/>
                      </a:pPr>
                      <a:r>
                        <a:rPr lang="en-GB" sz="900" b="0" i="0" u="none" strike="noStrike" noProof="0" dirty="0">
                          <a:solidFill>
                            <a:srgbClr val="C00000"/>
                          </a:solidFill>
                          <a:effectLst/>
                          <a:latin typeface="Arial" panose="020B0604020202020204" pitchFamily="34" charset="0"/>
                        </a:rPr>
                        <a:t>57,1%</a:t>
                      </a:r>
                      <a:endParaRPr lang="en-GB"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t">
                        <a:buNone/>
                      </a:pPr>
                      <a:r>
                        <a:rPr lang="en-GB" sz="900" b="0" i="0" u="none" strike="noStrike" noProof="0" dirty="0">
                          <a:solidFill>
                            <a:srgbClr val="C00000"/>
                          </a:solidFill>
                          <a:effectLst/>
                          <a:latin typeface="Arial" panose="020B0604020202020204" pitchFamily="34" charset="0"/>
                        </a:rPr>
                        <a:t>7%</a:t>
                      </a:r>
                      <a:endParaRPr lang="en-GB"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t">
                        <a:buNone/>
                      </a:pPr>
                      <a:r>
                        <a:rPr lang="en-GB" sz="900" b="0" i="0" u="none" strike="noStrike" noProof="0" dirty="0">
                          <a:solidFill>
                            <a:srgbClr val="C00000"/>
                          </a:solidFill>
                          <a:effectLst/>
                          <a:latin typeface="Arial" panose="020B0604020202020204" pitchFamily="34" charset="0"/>
                        </a:rPr>
                        <a:t>19,6%</a:t>
                      </a:r>
                      <a:endParaRPr lang="en-GB"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82771874"/>
                  </a:ext>
                </a:extLst>
              </a:tr>
              <a:tr h="321372">
                <a:tc>
                  <a:txBody>
                    <a:bodyPr/>
                    <a:lstStyle/>
                    <a:p>
                      <a:pPr rtl="0" fontAlgn="t">
                        <a:buNone/>
                      </a:pPr>
                      <a:r>
                        <a:rPr lang="en-GB" sz="900" b="0" i="0" u="none" strike="noStrike" noProof="0" dirty="0">
                          <a:solidFill>
                            <a:srgbClr val="000000"/>
                          </a:solidFill>
                          <a:effectLst/>
                          <a:latin typeface="Arial" panose="020B0604020202020204" pitchFamily="34" charset="0"/>
                        </a:rPr>
                        <a:t>Debt bondage</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94,6%</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64,9%</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83,9%</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4078836"/>
                  </a:ext>
                </a:extLst>
              </a:tr>
              <a:tr h="488239">
                <a:tc>
                  <a:txBody>
                    <a:bodyPr/>
                    <a:lstStyle/>
                    <a:p>
                      <a:pPr rtl="0" fontAlgn="t">
                        <a:buNone/>
                      </a:pPr>
                      <a:r>
                        <a:rPr lang="en-GB" sz="900" b="1" i="0" u="none" strike="noStrike" noProof="0" dirty="0">
                          <a:solidFill>
                            <a:srgbClr val="C00000"/>
                          </a:solidFill>
                          <a:effectLst/>
                          <a:latin typeface="Arial" panose="020B0604020202020204" pitchFamily="34" charset="0"/>
                        </a:rPr>
                        <a:t>Abusive working and living conditions</a:t>
                      </a:r>
                      <a:endParaRPr lang="en-GB" b="1"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t">
                        <a:buNone/>
                      </a:pPr>
                      <a:r>
                        <a:rPr lang="en-GB" sz="900" b="0" i="0" u="none" strike="noStrike" noProof="0" dirty="0">
                          <a:solidFill>
                            <a:srgbClr val="C00000"/>
                          </a:solidFill>
                          <a:effectLst/>
                          <a:latin typeface="Arial" panose="020B0604020202020204" pitchFamily="34" charset="0"/>
                        </a:rPr>
                        <a:t>76,8%</a:t>
                      </a:r>
                      <a:endParaRPr lang="en-GB"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t">
                        <a:buNone/>
                      </a:pPr>
                      <a:r>
                        <a:rPr lang="en-GB" sz="900" b="0" i="0" u="none" strike="noStrike" noProof="0" dirty="0">
                          <a:solidFill>
                            <a:srgbClr val="C00000"/>
                          </a:solidFill>
                          <a:effectLst/>
                          <a:latin typeface="Arial" panose="020B0604020202020204" pitchFamily="34" charset="0"/>
                        </a:rPr>
                        <a:t>8,8%</a:t>
                      </a:r>
                      <a:endParaRPr lang="en-GB"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t">
                        <a:buNone/>
                      </a:pPr>
                      <a:r>
                        <a:rPr lang="en-GB" sz="900" b="0" i="0" u="none" strike="noStrike" noProof="0" dirty="0">
                          <a:solidFill>
                            <a:srgbClr val="C00000"/>
                          </a:solidFill>
                          <a:effectLst/>
                          <a:latin typeface="Arial" panose="020B0604020202020204" pitchFamily="34" charset="0"/>
                        </a:rPr>
                        <a:t>33,9%</a:t>
                      </a:r>
                      <a:endParaRPr lang="en-GB" noProof="0" dirty="0">
                        <a:solidFill>
                          <a:srgbClr val="C00000"/>
                        </a:solidFill>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97063789"/>
                  </a:ext>
                </a:extLst>
              </a:tr>
              <a:tr h="321372">
                <a:tc>
                  <a:txBody>
                    <a:bodyPr/>
                    <a:lstStyle/>
                    <a:p>
                      <a:pPr rtl="0" fontAlgn="t">
                        <a:buNone/>
                      </a:pPr>
                      <a:r>
                        <a:rPr lang="en-GB" sz="900" b="0" i="0" u="none" strike="noStrike" noProof="0" dirty="0">
                          <a:solidFill>
                            <a:srgbClr val="000000"/>
                          </a:solidFill>
                          <a:effectLst/>
                          <a:latin typeface="Arial" panose="020B0604020202020204" pitchFamily="34" charset="0"/>
                        </a:rPr>
                        <a:t>Excessive overtime</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83,9%</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82,5%</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GB" sz="900" b="0" i="0" u="none" strike="noStrike" noProof="0" dirty="0">
                          <a:solidFill>
                            <a:srgbClr val="000000"/>
                          </a:solidFill>
                          <a:effectLst/>
                          <a:latin typeface="Arial" panose="020B0604020202020204" pitchFamily="34" charset="0"/>
                        </a:rPr>
                        <a:t>87,5%</a:t>
                      </a:r>
                      <a:endParaRPr lang="en-GB" noProof="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6089555"/>
                  </a:ext>
                </a:extLst>
              </a:tr>
            </a:tbl>
          </a:graphicData>
        </a:graphic>
      </p:graphicFrame>
      <p:sp>
        <p:nvSpPr>
          <p:cNvPr id="5" name="Rectangle 1">
            <a:extLst>
              <a:ext uri="{FF2B5EF4-FFF2-40B4-BE49-F238E27FC236}">
                <a16:creationId xmlns:a16="http://schemas.microsoft.com/office/drawing/2014/main" id="{2656224F-29E8-E9E8-0BE7-8970DC6977AE}"/>
              </a:ext>
            </a:extLst>
          </p:cNvPr>
          <p:cNvSpPr>
            <a:spLocks noChangeArrowheads="1"/>
          </p:cNvSpPr>
          <p:nvPr/>
        </p:nvSpPr>
        <p:spPr bwMode="auto">
          <a:xfrm>
            <a:off x="1566863" y="2116173"/>
            <a:ext cx="108322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rgbClr val="000000"/>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18CDD3DA-8998-F0E5-4C85-B2723E723019}"/>
              </a:ext>
            </a:extLst>
          </p:cNvPr>
          <p:cNvSpPr txBox="1"/>
          <p:nvPr/>
        </p:nvSpPr>
        <p:spPr>
          <a:xfrm>
            <a:off x="446511" y="1940202"/>
            <a:ext cx="8250977" cy="246221"/>
          </a:xfrm>
          <a:prstGeom prst="rect">
            <a:avLst/>
          </a:prstGeom>
          <a:noFill/>
        </p:spPr>
        <p:txBody>
          <a:bodyPr wrap="none" rtlCol="0">
            <a:spAutoFit/>
          </a:bodyPr>
          <a:lstStyle/>
          <a:p>
            <a:r>
              <a:rPr lang="en-GB" sz="1000" b="1" dirty="0"/>
              <a:t>Conditions indicative of forced labour reported by crew members working on board the high seas squid jigging fleet operating in the Southwest Atlantic</a:t>
            </a:r>
          </a:p>
        </p:txBody>
      </p:sp>
      <p:pic>
        <p:nvPicPr>
          <p:cNvPr id="2" name="Google Shape;97;p2">
            <a:extLst>
              <a:ext uri="{FF2B5EF4-FFF2-40B4-BE49-F238E27FC236}">
                <a16:creationId xmlns:a16="http://schemas.microsoft.com/office/drawing/2014/main" id="{CD2061A0-92AA-6C9D-0845-D32A62860023}"/>
              </a:ext>
            </a:extLst>
          </p:cNvPr>
          <p:cNvPicPr preferRelativeResize="0"/>
          <p:nvPr/>
        </p:nvPicPr>
        <p:blipFill rotWithShape="1">
          <a:blip r:embed="rId3">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1699785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C08F7360-3E4F-9BC9-C07A-7CED3358B25A}"/>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A61D3D03-3BAB-E803-C22C-BE62B610986D}"/>
              </a:ext>
            </a:extLst>
          </p:cNvPr>
          <p:cNvSpPr txBox="1"/>
          <p:nvPr/>
        </p:nvSpPr>
        <p:spPr>
          <a:xfrm>
            <a:off x="5187744" y="6233195"/>
            <a:ext cx="3241593" cy="200055"/>
          </a:xfrm>
          <a:prstGeom prst="rect">
            <a:avLst/>
          </a:prstGeom>
          <a:noFill/>
        </p:spPr>
        <p:txBody>
          <a:bodyPr wrap="none" rtlCol="0">
            <a:spAutoFit/>
          </a:bodyPr>
          <a:lstStyle/>
          <a:p>
            <a:r>
              <a:rPr lang="en-GB" sz="700" i="1" dirty="0"/>
              <a:t>A s</a:t>
            </a:r>
            <a:r>
              <a:rPr lang="en-GB" sz="700" i="1" noProof="0" dirty="0"/>
              <a:t>hark entangled in a jigging line in a squid jigging vessel in the Atlantic Southwest</a:t>
            </a:r>
          </a:p>
        </p:txBody>
      </p:sp>
      <p:sp>
        <p:nvSpPr>
          <p:cNvPr id="2" name="ZoneTexte 1">
            <a:extLst>
              <a:ext uri="{FF2B5EF4-FFF2-40B4-BE49-F238E27FC236}">
                <a16:creationId xmlns:a16="http://schemas.microsoft.com/office/drawing/2014/main" id="{EAB7769F-3B42-B60F-4EA4-CC4C1CADDFF3}"/>
              </a:ext>
            </a:extLst>
          </p:cNvPr>
          <p:cNvSpPr txBox="1"/>
          <p:nvPr/>
        </p:nvSpPr>
        <p:spPr>
          <a:xfrm>
            <a:off x="457200" y="1877028"/>
            <a:ext cx="4678326" cy="4585871"/>
          </a:xfrm>
          <a:prstGeom prst="rect">
            <a:avLst/>
          </a:prstGeom>
          <a:noFill/>
        </p:spPr>
        <p:txBody>
          <a:bodyPr wrap="square">
            <a:spAutoFit/>
          </a:bodyPr>
          <a:lstStyle/>
          <a:p>
            <a:pPr>
              <a:spcAft>
                <a:spcPts val="600"/>
              </a:spcAft>
            </a:pPr>
            <a:r>
              <a:rPr lang="en-GB" sz="1600" b="1" noProof="0" dirty="0">
                <a:solidFill>
                  <a:srgbClr val="AF0001"/>
                </a:solidFill>
                <a:latin typeface="Aptos" panose="020B0004020202020204" pitchFamily="34" charset="0"/>
              </a:rPr>
              <a:t>Abuses </a:t>
            </a:r>
            <a:r>
              <a:rPr lang="en-GB" sz="1600" noProof="0" dirty="0">
                <a:solidFill>
                  <a:srgbClr val="AF0001"/>
                </a:solidFill>
                <a:latin typeface="Aptos" panose="020B0004020202020204" pitchFamily="34" charset="0"/>
              </a:rPr>
              <a:t>:</a:t>
            </a:r>
            <a:endParaRPr lang="en-GB" sz="1500" b="1" noProof="0" dirty="0">
              <a:latin typeface="Aptos" panose="020B0004020202020204" pitchFamily="34" charset="0"/>
            </a:endParaRPr>
          </a:p>
          <a:p>
            <a:pPr>
              <a:spcAft>
                <a:spcPts val="600"/>
              </a:spcAft>
            </a:pPr>
            <a:endParaRPr lang="en-GB" sz="1500" b="1" noProof="0" dirty="0">
              <a:latin typeface="Aptos" panose="020B0004020202020204" pitchFamily="34" charset="0"/>
            </a:endParaRPr>
          </a:p>
          <a:p>
            <a:pPr>
              <a:spcAft>
                <a:spcPts val="600"/>
              </a:spcAft>
            </a:pPr>
            <a:r>
              <a:rPr lang="en-GB" sz="1500" dirty="0">
                <a:latin typeface="Aptos" panose="020B0004020202020204" pitchFamily="34" charset="0"/>
              </a:rPr>
              <a:t>Testimonies from </a:t>
            </a:r>
            <a:r>
              <a:rPr lang="en-GB" sz="1500" b="1" dirty="0">
                <a:latin typeface="Aptos" panose="020B0004020202020204" pitchFamily="34" charset="0"/>
              </a:rPr>
              <a:t>169 crew members </a:t>
            </a:r>
          </a:p>
          <a:p>
            <a:pPr marL="285750" indent="-285750">
              <a:spcAft>
                <a:spcPts val="600"/>
              </a:spcAft>
              <a:buFont typeface="Arial" panose="020B0604020202020204" pitchFamily="34" charset="0"/>
              <a:buChar char="•"/>
            </a:pPr>
            <a:r>
              <a:rPr lang="en-GB" sz="1500" dirty="0">
                <a:latin typeface="Aptos" panose="020B0004020202020204" pitchFamily="34" charset="0"/>
              </a:rPr>
              <a:t>Covering </a:t>
            </a:r>
            <a:r>
              <a:rPr lang="en-GB" sz="1500" b="1" dirty="0">
                <a:latin typeface="Aptos" panose="020B0004020202020204" pitchFamily="34" charset="0"/>
              </a:rPr>
              <a:t>20% of the fleet </a:t>
            </a:r>
            <a:r>
              <a:rPr lang="en-GB" sz="1500" dirty="0">
                <a:latin typeface="Aptos" panose="020B0004020202020204" pitchFamily="34" charset="0"/>
              </a:rPr>
              <a:t>(110 squid jiggers) </a:t>
            </a:r>
          </a:p>
          <a:p>
            <a:pPr marL="285750" indent="-285750">
              <a:spcAft>
                <a:spcPts val="600"/>
              </a:spcAft>
              <a:buFont typeface="Arial" panose="020B0604020202020204" pitchFamily="34" charset="0"/>
              <a:buChar char="•"/>
            </a:pPr>
            <a:r>
              <a:rPr lang="en-GB" sz="1500" b="1" dirty="0">
                <a:latin typeface="Aptos" panose="020B0004020202020204" pitchFamily="34" charset="0"/>
              </a:rPr>
              <a:t>Indonesia</a:t>
            </a:r>
            <a:r>
              <a:rPr lang="en-GB" sz="1500" dirty="0">
                <a:latin typeface="Aptos" panose="020B0004020202020204" pitchFamily="34" charset="0"/>
              </a:rPr>
              <a:t> (98%) and the </a:t>
            </a:r>
            <a:r>
              <a:rPr lang="en-GB" sz="1500" b="1" dirty="0">
                <a:latin typeface="Aptos" panose="020B0004020202020204" pitchFamily="34" charset="0"/>
              </a:rPr>
              <a:t>Philippines</a:t>
            </a:r>
            <a:r>
              <a:rPr lang="en-GB" sz="1500" dirty="0">
                <a:latin typeface="Aptos" panose="020B0004020202020204" pitchFamily="34" charset="0"/>
              </a:rPr>
              <a:t> (2%)</a:t>
            </a:r>
          </a:p>
          <a:p>
            <a:pPr marL="285750" indent="-285750">
              <a:spcAft>
                <a:spcPts val="600"/>
              </a:spcAft>
              <a:buFont typeface="Arial" panose="020B0604020202020204" pitchFamily="34" charset="0"/>
              <a:buChar char="•"/>
            </a:pPr>
            <a:r>
              <a:rPr lang="en-GB" sz="1500" dirty="0">
                <a:latin typeface="Aptos" panose="020B0004020202020204" pitchFamily="34" charset="0"/>
              </a:rPr>
              <a:t>2019 – 2024</a:t>
            </a:r>
          </a:p>
          <a:p>
            <a:pPr>
              <a:spcAft>
                <a:spcPts val="600"/>
              </a:spcAft>
            </a:pPr>
            <a:endParaRPr lang="en-GB" sz="1500" b="1" noProof="0" dirty="0">
              <a:latin typeface="Aptos" panose="020B0004020202020204" pitchFamily="34" charset="0"/>
            </a:endParaRPr>
          </a:p>
          <a:p>
            <a:pPr>
              <a:spcAft>
                <a:spcPts val="600"/>
              </a:spcAft>
            </a:pPr>
            <a:r>
              <a:rPr lang="en-GB" sz="1600" b="1" dirty="0">
                <a:solidFill>
                  <a:srgbClr val="AF0001"/>
                </a:solidFill>
                <a:latin typeface="Aptos" panose="020B0004020202020204" pitchFamily="34" charset="0"/>
              </a:rPr>
              <a:t>Environmental abuses</a:t>
            </a:r>
            <a:r>
              <a:rPr lang="en-GB" sz="1500" noProof="0" dirty="0">
                <a:latin typeface="Aptos" panose="020B0004020202020204" pitchFamily="34" charset="0"/>
              </a:rPr>
              <a:t>:</a:t>
            </a:r>
          </a:p>
          <a:p>
            <a:pPr marL="285750" indent="-285750">
              <a:spcAft>
                <a:spcPts val="600"/>
              </a:spcAft>
              <a:buFont typeface="Arial" panose="020B0604020202020204" pitchFamily="34" charset="0"/>
              <a:buChar char="•"/>
            </a:pPr>
            <a:r>
              <a:rPr lang="en-GB" sz="1500" b="1" dirty="0">
                <a:latin typeface="Aptos" panose="020B0004020202020204" pitchFamily="34" charset="0"/>
              </a:rPr>
              <a:t>Obscuring vessel identification numbers and names </a:t>
            </a:r>
          </a:p>
          <a:p>
            <a:pPr marL="285750" indent="-285750">
              <a:spcAft>
                <a:spcPts val="600"/>
              </a:spcAft>
              <a:buFont typeface="Arial" panose="020B0604020202020204" pitchFamily="34" charset="0"/>
              <a:buChar char="•"/>
            </a:pPr>
            <a:r>
              <a:rPr lang="en-GB" sz="1500" b="1" noProof="0" dirty="0">
                <a:latin typeface="Aptos" panose="020B0004020202020204" pitchFamily="34" charset="0"/>
              </a:rPr>
              <a:t>Shark finning</a:t>
            </a:r>
          </a:p>
          <a:p>
            <a:pPr marL="285750" indent="-285750">
              <a:spcAft>
                <a:spcPts val="600"/>
              </a:spcAft>
              <a:buFont typeface="Arial" panose="020B0604020202020204" pitchFamily="34" charset="0"/>
              <a:buChar char="•"/>
            </a:pPr>
            <a:r>
              <a:rPr lang="en-GB" sz="1500" noProof="0" dirty="0">
                <a:latin typeface="Aptos" panose="020B0004020202020204" pitchFamily="34" charset="0"/>
              </a:rPr>
              <a:t>Capture of charismatic megafauna</a:t>
            </a:r>
            <a:endParaRPr lang="en-GB" sz="1500" b="1" noProof="0" dirty="0">
              <a:latin typeface="Aptos" panose="020B0004020202020204" pitchFamily="34" charset="0"/>
            </a:endParaRPr>
          </a:p>
          <a:p>
            <a:pPr marL="285750" indent="-285750">
              <a:spcAft>
                <a:spcPts val="600"/>
              </a:spcAft>
              <a:buFont typeface="Arial" panose="020B0604020202020204" pitchFamily="34" charset="0"/>
              <a:buChar char="•"/>
            </a:pPr>
            <a:endParaRPr lang="en-GB" sz="1500" noProof="0" dirty="0">
              <a:latin typeface="Aptos" panose="020B0004020202020204" pitchFamily="34" charset="0"/>
            </a:endParaRPr>
          </a:p>
          <a:p>
            <a:pPr marL="285750" indent="-285750">
              <a:spcAft>
                <a:spcPts val="600"/>
              </a:spcAft>
              <a:buFont typeface="Arial" panose="020B0604020202020204" pitchFamily="34" charset="0"/>
              <a:buChar char="•"/>
            </a:pPr>
            <a:endParaRPr lang="en-GB" sz="1500" noProof="0" dirty="0">
              <a:latin typeface="Aptos" panose="020B0004020202020204" pitchFamily="34" charset="0"/>
            </a:endParaRPr>
          </a:p>
          <a:p>
            <a:pPr marL="285750" indent="-285750">
              <a:spcAft>
                <a:spcPts val="600"/>
              </a:spcAft>
              <a:buFont typeface="Arial" panose="020B0604020202020204" pitchFamily="34" charset="0"/>
              <a:buChar char="•"/>
            </a:pPr>
            <a:endParaRPr lang="en-GB" sz="1500" noProof="0" dirty="0">
              <a:latin typeface="Aptos" panose="020B0004020202020204" pitchFamily="34" charset="0"/>
            </a:endParaRPr>
          </a:p>
        </p:txBody>
      </p:sp>
      <p:pic>
        <p:nvPicPr>
          <p:cNvPr id="5" name="Picture 4" descr="A person sitting on a boat with sharks&#10;&#10;AI-generated content may be incorrect.">
            <a:extLst>
              <a:ext uri="{FF2B5EF4-FFF2-40B4-BE49-F238E27FC236}">
                <a16:creationId xmlns:a16="http://schemas.microsoft.com/office/drawing/2014/main" id="{FCF0560E-4452-67D9-6902-ABD266F8FC12}"/>
              </a:ext>
            </a:extLst>
          </p:cNvPr>
          <p:cNvPicPr>
            <a:picLocks noChangeAspect="1"/>
          </p:cNvPicPr>
          <p:nvPr/>
        </p:nvPicPr>
        <p:blipFill>
          <a:blip r:embed="rId3"/>
          <a:stretch>
            <a:fillRect/>
          </a:stretch>
        </p:blipFill>
        <p:spPr>
          <a:xfrm>
            <a:off x="5306445" y="1662713"/>
            <a:ext cx="3004193" cy="4570482"/>
          </a:xfrm>
          <a:prstGeom prst="rect">
            <a:avLst/>
          </a:prstGeom>
        </p:spPr>
      </p:pic>
      <p:pic>
        <p:nvPicPr>
          <p:cNvPr id="3" name="Google Shape;97;p2">
            <a:extLst>
              <a:ext uri="{FF2B5EF4-FFF2-40B4-BE49-F238E27FC236}">
                <a16:creationId xmlns:a16="http://schemas.microsoft.com/office/drawing/2014/main" id="{28A163EC-B26A-CEF0-DB2D-C86EEB6A8952}"/>
              </a:ext>
            </a:extLst>
          </p:cNvPr>
          <p:cNvPicPr preferRelativeResize="0"/>
          <p:nvPr/>
        </p:nvPicPr>
        <p:blipFill rotWithShape="1">
          <a:blip r:embed="rId4">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3659086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AD056D8D-F004-C58C-5C69-1D3E2ECC5768}"/>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3D5D0BF6-44D2-2F3B-9654-EF98EEA0E16A}"/>
              </a:ext>
            </a:extLst>
          </p:cNvPr>
          <p:cNvSpPr>
            <a:spLocks noChangeArrowheads="1"/>
          </p:cNvSpPr>
          <p:nvPr/>
        </p:nvSpPr>
        <p:spPr bwMode="auto">
          <a:xfrm>
            <a:off x="1566863" y="2116173"/>
            <a:ext cx="108322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rgbClr val="000000"/>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1FAC0E5A-D4C6-4142-2484-8AA7D9412EBC}"/>
              </a:ext>
            </a:extLst>
          </p:cNvPr>
          <p:cNvGraphicFramePr>
            <a:graphicFrameLocks noGrp="1"/>
          </p:cNvGraphicFramePr>
          <p:nvPr>
            <p:extLst>
              <p:ext uri="{D42A27DB-BD31-4B8C-83A1-F6EECF244321}">
                <p14:modId xmlns:p14="http://schemas.microsoft.com/office/powerpoint/2010/main" val="2951437912"/>
              </p:ext>
            </p:extLst>
          </p:nvPr>
        </p:nvGraphicFramePr>
        <p:xfrm>
          <a:off x="457199" y="2277959"/>
          <a:ext cx="8229600" cy="1947322"/>
        </p:xfrm>
        <a:graphic>
          <a:graphicData uri="http://schemas.openxmlformats.org/drawingml/2006/table">
            <a:tbl>
              <a:tblPr firstRow="1" firstCol="1" bandRow="1"/>
              <a:tblGrid>
                <a:gridCol w="2057400">
                  <a:extLst>
                    <a:ext uri="{9D8B030D-6E8A-4147-A177-3AD203B41FA5}">
                      <a16:colId xmlns:a16="http://schemas.microsoft.com/office/drawing/2014/main" val="2182890411"/>
                    </a:ext>
                  </a:extLst>
                </a:gridCol>
                <a:gridCol w="2057400">
                  <a:extLst>
                    <a:ext uri="{9D8B030D-6E8A-4147-A177-3AD203B41FA5}">
                      <a16:colId xmlns:a16="http://schemas.microsoft.com/office/drawing/2014/main" val="189461361"/>
                    </a:ext>
                  </a:extLst>
                </a:gridCol>
                <a:gridCol w="2057400">
                  <a:extLst>
                    <a:ext uri="{9D8B030D-6E8A-4147-A177-3AD203B41FA5}">
                      <a16:colId xmlns:a16="http://schemas.microsoft.com/office/drawing/2014/main" val="3368520082"/>
                    </a:ext>
                  </a:extLst>
                </a:gridCol>
                <a:gridCol w="2057400">
                  <a:extLst>
                    <a:ext uri="{9D8B030D-6E8A-4147-A177-3AD203B41FA5}">
                      <a16:colId xmlns:a16="http://schemas.microsoft.com/office/drawing/2014/main" val="528648516"/>
                    </a:ext>
                  </a:extLst>
                </a:gridCol>
              </a:tblGrid>
              <a:tr h="658653">
                <a:tc>
                  <a:txBody>
                    <a:bodyPr/>
                    <a:lstStyle/>
                    <a:p>
                      <a:pPr>
                        <a:buNone/>
                      </a:pPr>
                      <a:r>
                        <a:rPr lang="en-GB" sz="1000" b="1" kern="0" noProof="0" dirty="0">
                          <a:solidFill>
                            <a:srgbClr val="000000"/>
                          </a:solidFill>
                          <a:effectLst/>
                          <a:latin typeface="Arial" panose="020B0604020202020204" pitchFamily="34" charset="0"/>
                          <a:ea typeface="+mn-ea"/>
                          <a:cs typeface="Times New Roman" panose="02020603050405020304" pitchFamily="18" charset="0"/>
                        </a:rPr>
                        <a:t>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buNone/>
                      </a:pPr>
                      <a:r>
                        <a:rPr lang="en-GB" sz="1000" b="1" kern="0" dirty="0">
                          <a:solidFill>
                            <a:srgbClr val="000000"/>
                          </a:solidFill>
                          <a:effectLst/>
                          <a:latin typeface="Arial" panose="020B0604020202020204" pitchFamily="34" charset="0"/>
                          <a:ea typeface="+mn-ea"/>
                          <a:cs typeface="Times New Roman" panose="02020603050405020304" pitchFamily="18" charset="0"/>
                        </a:rPr>
                        <a:t>% Chinese squid jigging fleet at Mile 201 covered by interviews</a:t>
                      </a:r>
                      <a:endParaRPr lang="en-GB" sz="1000" b="1" kern="0" noProof="0" dirty="0">
                        <a:solidFill>
                          <a:srgbClr val="000000"/>
                        </a:solidFill>
                        <a:effectLst/>
                        <a:latin typeface="Arial" panose="020B0604020202020204" pitchFamily="34" charset="0"/>
                        <a:ea typeface="+mn-ea"/>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a:buNone/>
                      </a:pPr>
                      <a:r>
                        <a:rPr lang="en-GB" sz="1000" b="1" kern="0" dirty="0">
                          <a:solidFill>
                            <a:srgbClr val="000000"/>
                          </a:solidFill>
                          <a:effectLst/>
                          <a:latin typeface="Arial" panose="020B0604020202020204" pitchFamily="34" charset="0"/>
                          <a:ea typeface="+mn-ea"/>
                          <a:cs typeface="Times New Roman" panose="02020603050405020304" pitchFamily="18" charset="0"/>
                        </a:rPr>
                        <a:t>% South Korean squid jigging fleet at Mile 201 covered by interviews</a:t>
                      </a:r>
                      <a:endParaRPr lang="en-GB" sz="1000" b="1" kern="0" noProof="0" dirty="0">
                        <a:solidFill>
                          <a:srgbClr val="000000"/>
                        </a:solidFill>
                        <a:effectLst/>
                        <a:latin typeface="Arial" panose="020B0604020202020204" pitchFamily="34" charset="0"/>
                        <a:ea typeface="+mn-ea"/>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a:txBody>
                    <a:bodyPr/>
                    <a:lstStyle/>
                    <a:p>
                      <a:pPr marL="0" algn="l" defTabSz="457200" rtl="0" eaLnBrk="1" latinLnBrk="0" hangingPunct="1">
                        <a:buNone/>
                      </a:pPr>
                      <a:r>
                        <a:rPr lang="en-GB" sz="1000" b="1" kern="0" dirty="0">
                          <a:solidFill>
                            <a:srgbClr val="000000"/>
                          </a:solidFill>
                          <a:effectLst/>
                          <a:latin typeface="Arial" panose="020B0604020202020204" pitchFamily="34" charset="0"/>
                          <a:ea typeface="+mn-ea"/>
                          <a:cs typeface="Times New Roman" panose="02020603050405020304" pitchFamily="18" charset="0"/>
                        </a:rPr>
                        <a:t>% Taiwanese squid jigging fleet at Mile 201 covered by interviews</a:t>
                      </a:r>
                      <a:endParaRPr lang="en-GB" sz="1000" b="1" kern="0" noProof="0" dirty="0">
                        <a:solidFill>
                          <a:srgbClr val="000000"/>
                        </a:solidFill>
                        <a:effectLst/>
                        <a:latin typeface="Arial" panose="020B0604020202020204" pitchFamily="34" charset="0"/>
                        <a:ea typeface="+mn-ea"/>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394533497"/>
                  </a:ext>
                </a:extLst>
              </a:tr>
              <a:tr h="658653">
                <a:tc>
                  <a:txBody>
                    <a:bodyPr/>
                    <a:lstStyle/>
                    <a:p>
                      <a:pPr rtl="0"/>
                      <a:r>
                        <a:rPr lang="en-GB" sz="1000" b="1" kern="0" dirty="0">
                          <a:solidFill>
                            <a:srgbClr val="000000"/>
                          </a:solidFill>
                          <a:effectLst/>
                          <a:latin typeface="Arial" panose="020B0604020202020204" pitchFamily="34" charset="0"/>
                          <a:ea typeface="+mn-ea"/>
                          <a:cs typeface="Times New Roman" panose="02020603050405020304" pitchFamily="18" charset="0"/>
                        </a:rPr>
                        <a:t>Changing or covering vessel names/</a:t>
                      </a:r>
                    </a:p>
                    <a:p>
                      <a:pPr rtl="0"/>
                      <a:r>
                        <a:rPr lang="en-GB" sz="1000" b="1" kern="0" dirty="0">
                          <a:solidFill>
                            <a:srgbClr val="000000"/>
                          </a:solidFill>
                          <a:effectLst/>
                          <a:latin typeface="Arial" panose="020B0604020202020204" pitchFamily="34" charset="0"/>
                          <a:ea typeface="+mn-ea"/>
                          <a:cs typeface="Times New Roman" panose="02020603050405020304" pitchFamily="18" charset="0"/>
                        </a:rPr>
                        <a:t>numbers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GB" sz="1000" kern="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19,6%</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GB" sz="1000" kern="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GB" sz="1000" kern="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7664188"/>
                  </a:ext>
                </a:extLst>
              </a:tr>
              <a:tr h="315008">
                <a:tc>
                  <a:txBody>
                    <a:bodyPr/>
                    <a:lstStyle/>
                    <a:p>
                      <a:pPr>
                        <a:buNone/>
                      </a:pPr>
                      <a:r>
                        <a:rPr lang="en-GB" sz="1000" b="1" kern="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Harpooning of seals</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GB" sz="1000" kern="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43,5%</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GB" sz="1000" kern="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GB" sz="1000" kern="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20,5%</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0335062"/>
                  </a:ext>
                </a:extLst>
              </a:tr>
              <a:tr h="315008">
                <a:tc>
                  <a:txBody>
                    <a:bodyPr/>
                    <a:lstStyle/>
                    <a:p>
                      <a:pPr>
                        <a:buNone/>
                      </a:pPr>
                      <a:r>
                        <a:rPr lang="en-GB" sz="1000" b="1" kern="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Shark finning</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GB" sz="1000" kern="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GB" sz="1000" kern="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GB" sz="1000" kern="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5,1%</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9475861"/>
                  </a:ext>
                </a:extLst>
              </a:tr>
            </a:tbl>
          </a:graphicData>
        </a:graphic>
      </p:graphicFrame>
      <p:sp>
        <p:nvSpPr>
          <p:cNvPr id="8" name="TextBox 7">
            <a:extLst>
              <a:ext uri="{FF2B5EF4-FFF2-40B4-BE49-F238E27FC236}">
                <a16:creationId xmlns:a16="http://schemas.microsoft.com/office/drawing/2014/main" id="{46FACF54-DA69-851E-4241-90A23BD82774}"/>
              </a:ext>
            </a:extLst>
          </p:cNvPr>
          <p:cNvSpPr txBox="1"/>
          <p:nvPr/>
        </p:nvSpPr>
        <p:spPr>
          <a:xfrm>
            <a:off x="1612118" y="1839174"/>
            <a:ext cx="5919762" cy="276999"/>
          </a:xfrm>
          <a:prstGeom prst="rect">
            <a:avLst/>
          </a:prstGeom>
          <a:noFill/>
        </p:spPr>
        <p:txBody>
          <a:bodyPr wrap="none" rtlCol="0">
            <a:spAutoFit/>
          </a:bodyPr>
          <a:lstStyle/>
          <a:p>
            <a:r>
              <a:rPr lang="en-GB" sz="1200" b="1" dirty="0"/>
              <a:t>Overview of alleged illegal fishing and harm to marine wildlife reported by crew members</a:t>
            </a:r>
          </a:p>
        </p:txBody>
      </p:sp>
      <p:pic>
        <p:nvPicPr>
          <p:cNvPr id="6" name="Google Shape;97;p2">
            <a:extLst>
              <a:ext uri="{FF2B5EF4-FFF2-40B4-BE49-F238E27FC236}">
                <a16:creationId xmlns:a16="http://schemas.microsoft.com/office/drawing/2014/main" id="{3E424555-8440-CB03-11B4-292015A4DC9A}"/>
              </a:ext>
            </a:extLst>
          </p:cNvPr>
          <p:cNvPicPr preferRelativeResize="0"/>
          <p:nvPr/>
        </p:nvPicPr>
        <p:blipFill rotWithShape="1">
          <a:blip r:embed="rId3">
            <a:alphaModFix/>
          </a:blip>
          <a:srcRect/>
          <a:stretch/>
        </p:blipFill>
        <p:spPr>
          <a:xfrm>
            <a:off x="588580" y="549877"/>
            <a:ext cx="1468581" cy="985933"/>
          </a:xfrm>
          <a:prstGeom prst="rect">
            <a:avLst/>
          </a:prstGeom>
          <a:noFill/>
          <a:ln>
            <a:noFill/>
          </a:ln>
        </p:spPr>
      </p:pic>
      <p:sp>
        <p:nvSpPr>
          <p:cNvPr id="9" name="TextBox 8">
            <a:extLst>
              <a:ext uri="{FF2B5EF4-FFF2-40B4-BE49-F238E27FC236}">
                <a16:creationId xmlns:a16="http://schemas.microsoft.com/office/drawing/2014/main" id="{BF5B0C80-9FB9-96D3-B6B3-2D468EE8D9EF}"/>
              </a:ext>
            </a:extLst>
          </p:cNvPr>
          <p:cNvSpPr txBox="1"/>
          <p:nvPr/>
        </p:nvSpPr>
        <p:spPr>
          <a:xfrm>
            <a:off x="815463" y="4603532"/>
            <a:ext cx="7513072" cy="1708160"/>
          </a:xfrm>
          <a:prstGeom prst="rect">
            <a:avLst/>
          </a:prstGeom>
          <a:noFill/>
        </p:spPr>
        <p:txBody>
          <a:bodyPr wrap="square" rtlCol="0">
            <a:spAutoFit/>
          </a:bodyPr>
          <a:lstStyle/>
          <a:p>
            <a:r>
              <a:rPr lang="en-BE" altLang="en-BE" sz="1500" i="1" dirty="0">
                <a:latin typeface="Aptos" panose="020B0004020202020204" pitchFamily="34" charset="0"/>
              </a:rPr>
              <a:t>“[It happened] often. If the seals got close to the vessel, the vessel would harpoon them. After the seals were brought on board, the teeth were pulled. The vice [captain] took the teeth and genitalia. Sometimes he also took the body and skin – but the (bodies) were often discarded.”  </a:t>
            </a:r>
          </a:p>
          <a:p>
            <a:endParaRPr lang="en-BE" altLang="en-BE" sz="1500" i="1" dirty="0">
              <a:latin typeface="Aptos" panose="020B0004020202020204" pitchFamily="34" charset="0"/>
            </a:endParaRPr>
          </a:p>
          <a:p>
            <a:r>
              <a:rPr lang="en-BE" altLang="en-BE" sz="1500" b="1" i="1" dirty="0">
                <a:latin typeface="Aptos" panose="020B0004020202020204" pitchFamily="34" charset="0"/>
              </a:rPr>
              <a:t>Crew member working on board a Chinese squid jigger, interviewed by EJF in September 2021</a:t>
            </a:r>
          </a:p>
        </p:txBody>
      </p:sp>
    </p:spTree>
    <p:extLst>
      <p:ext uri="{BB962C8B-B14F-4D97-AF65-F5344CB8AC3E}">
        <p14:creationId xmlns:p14="http://schemas.microsoft.com/office/powerpoint/2010/main" val="550533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1B684E8E-F262-F2E7-DE9F-DA1CA679DD57}"/>
            </a:ext>
          </a:extLst>
        </p:cNvPr>
        <p:cNvGrpSpPr/>
        <p:nvPr/>
      </p:nvGrpSpPr>
      <p:grpSpPr>
        <a:xfrm>
          <a:off x="0" y="0"/>
          <a:ext cx="0" cy="0"/>
          <a:chOff x="0" y="0"/>
          <a:chExt cx="0" cy="0"/>
        </a:xfrm>
      </p:grpSpPr>
      <p:pic>
        <p:nvPicPr>
          <p:cNvPr id="2054" name="Picture 6">
            <a:extLst>
              <a:ext uri="{FF2B5EF4-FFF2-40B4-BE49-F238E27FC236}">
                <a16:creationId xmlns:a16="http://schemas.microsoft.com/office/drawing/2014/main" id="{5E658616-6B71-515A-32C5-C2151B24456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0880" y="480657"/>
            <a:ext cx="2845104" cy="3793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person's hands&#10;&#10;AI-generated content may be incorrect.">
            <a:extLst>
              <a:ext uri="{FF2B5EF4-FFF2-40B4-BE49-F238E27FC236}">
                <a16:creationId xmlns:a16="http://schemas.microsoft.com/office/drawing/2014/main" id="{2BBA611B-C163-3916-119A-89CAEDE20467}"/>
              </a:ext>
            </a:extLst>
          </p:cNvPr>
          <p:cNvPicPr>
            <a:picLocks noChangeAspect="1"/>
          </p:cNvPicPr>
          <p:nvPr/>
        </p:nvPicPr>
        <p:blipFill>
          <a:blip r:embed="rId4"/>
          <a:stretch>
            <a:fillRect/>
          </a:stretch>
        </p:blipFill>
        <p:spPr>
          <a:xfrm>
            <a:off x="3106058" y="4327727"/>
            <a:ext cx="5834230" cy="2222040"/>
          </a:xfrm>
          <a:prstGeom prst="rect">
            <a:avLst/>
          </a:prstGeom>
        </p:spPr>
      </p:pic>
      <p:pic>
        <p:nvPicPr>
          <p:cNvPr id="2050" name="Picture 2">
            <a:extLst>
              <a:ext uri="{FF2B5EF4-FFF2-40B4-BE49-F238E27FC236}">
                <a16:creationId xmlns:a16="http://schemas.microsoft.com/office/drawing/2014/main" id="{4E538199-B195-98E6-8A72-76D7A5145C1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95918" y="1245101"/>
            <a:ext cx="2685072" cy="2013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9F2CCA8-CDEC-6017-F543-094F0347553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64632" y="749686"/>
            <a:ext cx="2848488" cy="3255415"/>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97;p2">
            <a:extLst>
              <a:ext uri="{FF2B5EF4-FFF2-40B4-BE49-F238E27FC236}">
                <a16:creationId xmlns:a16="http://schemas.microsoft.com/office/drawing/2014/main" id="{4C5BD53F-DF5B-C865-35FF-A48B3CECBB0C}"/>
              </a:ext>
            </a:extLst>
          </p:cNvPr>
          <p:cNvPicPr preferRelativeResize="0"/>
          <p:nvPr/>
        </p:nvPicPr>
        <p:blipFill rotWithShape="1">
          <a:blip r:embed="rId7">
            <a:alphaModFix/>
          </a:blip>
          <a:srcRect/>
          <a:stretch/>
        </p:blipFill>
        <p:spPr>
          <a:xfrm>
            <a:off x="821031" y="4945781"/>
            <a:ext cx="1468581" cy="985933"/>
          </a:xfrm>
          <a:prstGeom prst="rect">
            <a:avLst/>
          </a:prstGeom>
          <a:noFill/>
          <a:ln>
            <a:noFill/>
          </a:ln>
        </p:spPr>
      </p:pic>
    </p:spTree>
    <p:extLst>
      <p:ext uri="{BB962C8B-B14F-4D97-AF65-F5344CB8AC3E}">
        <p14:creationId xmlns:p14="http://schemas.microsoft.com/office/powerpoint/2010/main" val="1238781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a:extLst>
            <a:ext uri="{FF2B5EF4-FFF2-40B4-BE49-F238E27FC236}">
              <a16:creationId xmlns:a16="http://schemas.microsoft.com/office/drawing/2014/main" id="{E4E5F7F3-B9DB-B729-C78F-9EC58512946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descr="A plate of fried food&#10;&#10;AI-generated content may be incorrect.">
            <a:extLst>
              <a:ext uri="{FF2B5EF4-FFF2-40B4-BE49-F238E27FC236}">
                <a16:creationId xmlns:a16="http://schemas.microsoft.com/office/drawing/2014/main" id="{7656E799-CDDA-5ECF-8101-AEDFE60ECBA0}"/>
              </a:ext>
            </a:extLst>
          </p:cNvPr>
          <p:cNvPicPr>
            <a:picLocks noChangeAspect="1"/>
          </p:cNvPicPr>
          <p:nvPr/>
        </p:nvPicPr>
        <p:blipFill>
          <a:blip r:embed="rId3"/>
          <a:srcRect l="15637" t="1224" r="28647" b="-1"/>
          <a:stretch>
            <a:fillRect/>
          </a:stretch>
        </p:blipFill>
        <p:spPr>
          <a:xfrm>
            <a:off x="2642616" y="10"/>
            <a:ext cx="6501384"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itre 1">
            <a:extLst>
              <a:ext uri="{FF2B5EF4-FFF2-40B4-BE49-F238E27FC236}">
                <a16:creationId xmlns:a16="http://schemas.microsoft.com/office/drawing/2014/main" id="{8C73D419-D574-D852-D53A-EF20EB52BE37}"/>
              </a:ext>
            </a:extLst>
          </p:cNvPr>
          <p:cNvSpPr>
            <a:spLocks noGrp="1"/>
          </p:cNvSpPr>
          <p:nvPr>
            <p:ph type="title"/>
          </p:nvPr>
        </p:nvSpPr>
        <p:spPr>
          <a:xfrm>
            <a:off x="358485" y="1122363"/>
            <a:ext cx="2693059" cy="3204134"/>
          </a:xfrm>
        </p:spPr>
        <p:txBody>
          <a:bodyPr vert="horz" lIns="91440" tIns="45720" rIns="91440" bIns="45720" rtlCol="0" anchor="b">
            <a:normAutofit/>
          </a:bodyPr>
          <a:lstStyle/>
          <a:p>
            <a:pPr algn="l" defTabSz="914400">
              <a:lnSpc>
                <a:spcPct val="90000"/>
              </a:lnSpc>
            </a:pPr>
            <a:br>
              <a:rPr lang="en-GB" sz="2900" b="1" cap="all" noProof="0" dirty="0">
                <a:solidFill>
                  <a:schemeClr val="bg1"/>
                </a:solidFill>
              </a:rPr>
            </a:br>
            <a:r>
              <a:rPr lang="en-GB" sz="3200" b="1" noProof="0" dirty="0">
                <a:solidFill>
                  <a:schemeClr val="bg1"/>
                </a:solidFill>
              </a:rPr>
              <a:t>What </a:t>
            </a:r>
            <a:r>
              <a:rPr lang="en-GB" sz="3200" b="1" dirty="0">
                <a:solidFill>
                  <a:schemeClr val="bg1"/>
                </a:solidFill>
              </a:rPr>
              <a:t>about the EU?</a:t>
            </a:r>
            <a:br>
              <a:rPr lang="en-GB" sz="3200" b="1" noProof="0" dirty="0">
                <a:solidFill>
                  <a:schemeClr val="bg1"/>
                </a:solidFill>
              </a:rPr>
            </a:br>
            <a:br>
              <a:rPr lang="en-GB" sz="2900" b="1" cap="all" noProof="0" dirty="0">
                <a:solidFill>
                  <a:schemeClr val="bg1"/>
                </a:solidFill>
              </a:rPr>
            </a:br>
            <a:endParaRPr lang="en-GB" sz="2900" b="1" noProof="0" dirty="0">
              <a:solidFill>
                <a:schemeClr val="bg1"/>
              </a:solidFill>
            </a:endParaRPr>
          </a:p>
        </p:txBody>
      </p:sp>
      <p:sp>
        <p:nvSpPr>
          <p:cNvPr id="2" name="TextBox 1">
            <a:extLst>
              <a:ext uri="{FF2B5EF4-FFF2-40B4-BE49-F238E27FC236}">
                <a16:creationId xmlns:a16="http://schemas.microsoft.com/office/drawing/2014/main" id="{09EF83AC-D52D-81AF-0239-CA0048EE52C1}"/>
              </a:ext>
            </a:extLst>
          </p:cNvPr>
          <p:cNvSpPr txBox="1"/>
          <p:nvPr/>
        </p:nvSpPr>
        <p:spPr>
          <a:xfrm>
            <a:off x="358485" y="4872922"/>
            <a:ext cx="3017519" cy="1208141"/>
          </a:xfrm>
          <a:prstGeom prst="rect">
            <a:avLst/>
          </a:prstGeom>
        </p:spPr>
        <p:txBody>
          <a:bodyPr vert="horz" lIns="91440" tIns="45720" rIns="91440" bIns="45720" rtlCol="0">
            <a:normAutofit/>
          </a:bodyPr>
          <a:lstStyle/>
          <a:p>
            <a:pPr defTabSz="914400">
              <a:lnSpc>
                <a:spcPct val="90000"/>
              </a:lnSpc>
              <a:spcBef>
                <a:spcPts val="1000"/>
              </a:spcBef>
            </a:pPr>
            <a:endParaRPr lang="en-GB" sz="1700" noProof="0" dirty="0">
              <a:solidFill>
                <a:schemeClr val="bg1"/>
              </a:solidFil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FA423E3-FE34-7B82-E21D-3FECC174616C}"/>
              </a:ext>
            </a:extLst>
          </p:cNvPr>
          <p:cNvSpPr txBox="1"/>
          <p:nvPr/>
        </p:nvSpPr>
        <p:spPr>
          <a:xfrm>
            <a:off x="637953" y="701749"/>
            <a:ext cx="184731" cy="369332"/>
          </a:xfrm>
          <a:prstGeom prst="rect">
            <a:avLst/>
          </a:prstGeom>
          <a:noFill/>
        </p:spPr>
        <p:txBody>
          <a:bodyPr wrap="none" rtlCol="0">
            <a:spAutoFit/>
          </a:bodyPr>
          <a:lstStyle/>
          <a:p>
            <a:endParaRPr lang="en-GB" noProof="0" dirty="0"/>
          </a:p>
        </p:txBody>
      </p:sp>
    </p:spTree>
    <p:extLst>
      <p:ext uri="{BB962C8B-B14F-4D97-AF65-F5344CB8AC3E}">
        <p14:creationId xmlns:p14="http://schemas.microsoft.com/office/powerpoint/2010/main" val="3700164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C0051A4D-06A3-85BE-FE0B-6CBEF2AB395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DAA1F73-39E1-27E0-36E6-64180723F4B4}"/>
              </a:ext>
            </a:extLst>
          </p:cNvPr>
          <p:cNvSpPr txBox="1"/>
          <p:nvPr/>
        </p:nvSpPr>
        <p:spPr>
          <a:xfrm>
            <a:off x="4090303" y="2347199"/>
            <a:ext cx="4086134" cy="3477875"/>
          </a:xfrm>
          <a:prstGeom prst="rect">
            <a:avLst/>
          </a:prstGeom>
          <a:noFill/>
        </p:spPr>
        <p:txBody>
          <a:bodyPr wrap="square">
            <a:spAutoFit/>
          </a:bodyPr>
          <a:lstStyle/>
          <a:p>
            <a:pPr>
              <a:spcAft>
                <a:spcPts val="600"/>
              </a:spcAft>
            </a:pPr>
            <a:r>
              <a:rPr lang="en-GB" sz="1600" b="1" dirty="0">
                <a:solidFill>
                  <a:srgbClr val="AF0001"/>
                </a:solidFill>
                <a:latin typeface="Aptos" panose="020B0004020202020204" pitchFamily="34" charset="0"/>
              </a:rPr>
              <a:t>A</a:t>
            </a:r>
            <a:r>
              <a:rPr lang="en-GB" sz="1600" b="1" noProof="0" dirty="0">
                <a:solidFill>
                  <a:srgbClr val="AF0001"/>
                </a:solidFill>
                <a:latin typeface="Aptos" panose="020B0004020202020204" pitchFamily="34" charset="0"/>
              </a:rPr>
              <a:t> key market state globally</a:t>
            </a:r>
          </a:p>
          <a:p>
            <a:pPr>
              <a:spcAft>
                <a:spcPts val="600"/>
              </a:spcAft>
            </a:pPr>
            <a:endParaRPr lang="en-GB" sz="1600" noProof="0" dirty="0">
              <a:latin typeface="Aptos" panose="020B0004020202020204" pitchFamily="34" charset="0"/>
            </a:endParaRPr>
          </a:p>
          <a:p>
            <a:pPr marL="285750" indent="-285750">
              <a:buClr>
                <a:schemeClr val="tx1"/>
              </a:buClr>
              <a:buFont typeface="Arial" panose="020B0604020202020204" pitchFamily="34" charset="0"/>
              <a:buChar char="•"/>
            </a:pPr>
            <a:r>
              <a:rPr lang="en-GB" sz="1600" b="1" noProof="0" dirty="0">
                <a:latin typeface="Aptos" panose="020B0004020202020204" pitchFamily="34" charset="0"/>
              </a:rPr>
              <a:t>Spain alone is the second biggest importer </a:t>
            </a:r>
            <a:r>
              <a:rPr lang="en-GB" sz="1600" noProof="0" dirty="0">
                <a:latin typeface="Aptos" panose="020B0004020202020204" pitchFamily="34" charset="0"/>
              </a:rPr>
              <a:t>of squid and cuttlefish worldwide (15%), after China</a:t>
            </a:r>
          </a:p>
          <a:p>
            <a:pPr marL="285750" indent="-285750">
              <a:buClr>
                <a:schemeClr val="tx1"/>
              </a:buClr>
              <a:buFont typeface="Arial" panose="020B0604020202020204" pitchFamily="34" charset="0"/>
              <a:buChar char="•"/>
            </a:pPr>
            <a:endParaRPr lang="en-GB" sz="1600" noProof="0" dirty="0">
              <a:latin typeface="Aptos" panose="020B0004020202020204" pitchFamily="34" charset="0"/>
            </a:endParaRPr>
          </a:p>
          <a:p>
            <a:pPr marL="285750" indent="-285750">
              <a:buClr>
                <a:schemeClr val="tx1"/>
              </a:buClr>
              <a:buFont typeface="Arial" panose="020B0604020202020204" pitchFamily="34" charset="0"/>
              <a:buChar char="•"/>
            </a:pPr>
            <a:r>
              <a:rPr lang="en-GB" sz="1600" dirty="0">
                <a:latin typeface="Aptos" panose="020B0004020202020204" pitchFamily="34" charset="0"/>
              </a:rPr>
              <a:t>National consumption</a:t>
            </a:r>
            <a:r>
              <a:rPr lang="en-GB" sz="1600" noProof="0" dirty="0">
                <a:latin typeface="Aptos" panose="020B0004020202020204" pitchFamily="34" charset="0"/>
              </a:rPr>
              <a:t>: </a:t>
            </a:r>
            <a:r>
              <a:rPr lang="en-GB" sz="1600" b="1" noProof="0" dirty="0">
                <a:latin typeface="Aptos" panose="020B0004020202020204" pitchFamily="34" charset="0"/>
              </a:rPr>
              <a:t>85% imported </a:t>
            </a:r>
            <a:endParaRPr lang="en-GB" sz="1600" noProof="0" dirty="0">
              <a:latin typeface="Aptos" panose="020B0004020202020204" pitchFamily="34" charset="0"/>
            </a:endParaRPr>
          </a:p>
          <a:p>
            <a:pPr marL="285750" indent="-285750">
              <a:buClr>
                <a:schemeClr val="tx1"/>
              </a:buClr>
              <a:buFont typeface="Arial" panose="020B0604020202020204" pitchFamily="34" charset="0"/>
              <a:buChar char="•"/>
            </a:pPr>
            <a:endParaRPr lang="en-GB" noProof="0" dirty="0"/>
          </a:p>
          <a:p>
            <a:pPr marL="285750" indent="-285750">
              <a:buClr>
                <a:schemeClr val="tx1"/>
              </a:buClr>
              <a:buFont typeface="Arial" panose="020B0604020202020204" pitchFamily="34" charset="0"/>
              <a:buChar char="•"/>
            </a:pPr>
            <a:r>
              <a:rPr lang="en-GB" sz="1600" b="1" noProof="0" dirty="0">
                <a:latin typeface="Aptos" panose="020B0004020202020204" pitchFamily="34" charset="0"/>
              </a:rPr>
              <a:t>The </a:t>
            </a:r>
            <a:r>
              <a:rPr lang="en-GB" sz="1600" b="1" dirty="0">
                <a:latin typeface="Aptos" panose="020B0004020202020204" pitchFamily="34" charset="0"/>
              </a:rPr>
              <a:t>EU’s gateway: </a:t>
            </a:r>
            <a:r>
              <a:rPr lang="en-GB" sz="1600" b="1" noProof="0" dirty="0">
                <a:latin typeface="Aptos" panose="020B0004020202020204" pitchFamily="34" charset="0"/>
              </a:rPr>
              <a:t>65% </a:t>
            </a:r>
            <a:r>
              <a:rPr lang="en-GB" sz="1600" noProof="0" dirty="0">
                <a:latin typeface="Aptos" panose="020B0004020202020204" pitchFamily="34" charset="0"/>
              </a:rPr>
              <a:t>of all imported squid enters via Spain.</a:t>
            </a:r>
          </a:p>
          <a:p>
            <a:pPr marL="285750" indent="-285750">
              <a:buClr>
                <a:schemeClr val="tx1"/>
              </a:buClr>
              <a:buFont typeface="Arial" panose="020B0604020202020204" pitchFamily="34" charset="0"/>
              <a:buChar char="•"/>
            </a:pPr>
            <a:endParaRPr lang="en-GB" sz="1600" noProof="0" dirty="0">
              <a:latin typeface="Aptos" panose="020B0004020202020204" pitchFamily="34" charset="0"/>
            </a:endParaRPr>
          </a:p>
          <a:p>
            <a:pPr>
              <a:buClr>
                <a:schemeClr val="tx1"/>
              </a:buClr>
            </a:pPr>
            <a:endParaRPr lang="en-GB" sz="1600" noProof="0" dirty="0">
              <a:latin typeface="Aptos" panose="020B0004020202020204" pitchFamily="34" charset="0"/>
            </a:endParaRPr>
          </a:p>
          <a:p>
            <a:pPr>
              <a:buClr>
                <a:schemeClr val="tx1"/>
              </a:buClr>
            </a:pPr>
            <a:endParaRPr lang="en-GB" sz="1600" noProof="0" dirty="0">
              <a:latin typeface="Aptos" panose="020B0004020202020204" pitchFamily="34" charset="0"/>
            </a:endParaRPr>
          </a:p>
        </p:txBody>
      </p:sp>
      <p:pic>
        <p:nvPicPr>
          <p:cNvPr id="3" name="Google Shape;97;p2">
            <a:extLst>
              <a:ext uri="{FF2B5EF4-FFF2-40B4-BE49-F238E27FC236}">
                <a16:creationId xmlns:a16="http://schemas.microsoft.com/office/drawing/2014/main" id="{9FC632BC-773E-4A58-1B9E-2B8FAFC8FA42}"/>
              </a:ext>
            </a:extLst>
          </p:cNvPr>
          <p:cNvPicPr preferRelativeResize="0"/>
          <p:nvPr/>
        </p:nvPicPr>
        <p:blipFill rotWithShape="1">
          <a:blip r:embed="rId3">
            <a:alphaModFix/>
          </a:blip>
          <a:srcRect/>
          <a:stretch/>
        </p:blipFill>
        <p:spPr>
          <a:xfrm>
            <a:off x="588580" y="549877"/>
            <a:ext cx="1468581" cy="985933"/>
          </a:xfrm>
          <a:prstGeom prst="rect">
            <a:avLst/>
          </a:prstGeom>
          <a:noFill/>
          <a:ln>
            <a:noFill/>
          </a:ln>
        </p:spPr>
      </p:pic>
      <p:pic>
        <p:nvPicPr>
          <p:cNvPr id="8" name="Picture 7" descr="A pile of sea creatures&#10;&#10;AI-generated content may be incorrect.">
            <a:extLst>
              <a:ext uri="{FF2B5EF4-FFF2-40B4-BE49-F238E27FC236}">
                <a16:creationId xmlns:a16="http://schemas.microsoft.com/office/drawing/2014/main" id="{A73E0E60-70CD-A6B9-1C7E-2508DEEE9A0A}"/>
              </a:ext>
            </a:extLst>
          </p:cNvPr>
          <p:cNvPicPr>
            <a:picLocks noChangeAspect="1"/>
          </p:cNvPicPr>
          <p:nvPr/>
        </p:nvPicPr>
        <p:blipFill>
          <a:blip r:embed="rId4"/>
          <a:stretch>
            <a:fillRect/>
          </a:stretch>
        </p:blipFill>
        <p:spPr>
          <a:xfrm>
            <a:off x="590177" y="1706433"/>
            <a:ext cx="2933968" cy="4436241"/>
          </a:xfrm>
          <a:prstGeom prst="rect">
            <a:avLst/>
          </a:prstGeom>
        </p:spPr>
      </p:pic>
      <p:sp>
        <p:nvSpPr>
          <p:cNvPr id="10" name="ZoneTexte 6">
            <a:extLst>
              <a:ext uri="{FF2B5EF4-FFF2-40B4-BE49-F238E27FC236}">
                <a16:creationId xmlns:a16="http://schemas.microsoft.com/office/drawing/2014/main" id="{0ED1FD2D-2BB1-9011-EFCC-EF56046EDCD0}"/>
              </a:ext>
            </a:extLst>
          </p:cNvPr>
          <p:cNvSpPr txBox="1"/>
          <p:nvPr/>
        </p:nvSpPr>
        <p:spPr>
          <a:xfrm>
            <a:off x="588580" y="6142674"/>
            <a:ext cx="2834442" cy="446276"/>
          </a:xfrm>
          <a:prstGeom prst="rect">
            <a:avLst/>
          </a:prstGeom>
          <a:noFill/>
        </p:spPr>
        <p:txBody>
          <a:bodyPr wrap="square" rtlCol="0">
            <a:spAutoFit/>
          </a:bodyPr>
          <a:lstStyle/>
          <a:p>
            <a:r>
              <a:rPr lang="en-GB" sz="800" i="1" dirty="0">
                <a:solidFill>
                  <a:srgbClr val="000000"/>
                </a:solidFill>
                <a:latin typeface="Arial" panose="020B0604020202020204" pitchFamily="34" charset="0"/>
              </a:rPr>
              <a:t>Squid catches on board a squid jigging vessel in the Atlantic Southwest</a:t>
            </a:r>
            <a:endParaRPr lang="en-GB" sz="800" noProof="0" dirty="0">
              <a:solidFill>
                <a:srgbClr val="000000"/>
              </a:solidFill>
            </a:endParaRPr>
          </a:p>
          <a:p>
            <a:endParaRPr lang="en-GB" sz="700" i="1" noProof="0" dirty="0"/>
          </a:p>
        </p:txBody>
      </p:sp>
    </p:spTree>
    <p:extLst>
      <p:ext uri="{BB962C8B-B14F-4D97-AF65-F5344CB8AC3E}">
        <p14:creationId xmlns:p14="http://schemas.microsoft.com/office/powerpoint/2010/main" val="1738470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 name="ZoneTexte 2">
            <a:extLst>
              <a:ext uri="{FF2B5EF4-FFF2-40B4-BE49-F238E27FC236}">
                <a16:creationId xmlns:a16="http://schemas.microsoft.com/office/drawing/2014/main" id="{E8E20892-DCB7-5C3E-275F-4C84DEEE77FC}"/>
              </a:ext>
            </a:extLst>
          </p:cNvPr>
          <p:cNvSpPr txBox="1"/>
          <p:nvPr/>
        </p:nvSpPr>
        <p:spPr>
          <a:xfrm>
            <a:off x="457199" y="2000125"/>
            <a:ext cx="4760259" cy="4247317"/>
          </a:xfrm>
          <a:prstGeom prst="rect">
            <a:avLst/>
          </a:prstGeom>
          <a:noFill/>
        </p:spPr>
        <p:txBody>
          <a:bodyPr wrap="square">
            <a:spAutoFit/>
          </a:bodyPr>
          <a:lstStyle/>
          <a:p>
            <a:pPr algn="ctr"/>
            <a:r>
              <a:rPr lang="en-GB" sz="1500" b="1" noProof="0" dirty="0">
                <a:latin typeface="Aptos" panose="020B0004020202020204" pitchFamily="34" charset="0"/>
              </a:rPr>
              <a:t>The </a:t>
            </a:r>
            <a:r>
              <a:rPr lang="en-GB" sz="1500" b="1" noProof="0" dirty="0">
                <a:solidFill>
                  <a:srgbClr val="AF0001"/>
                </a:solidFill>
                <a:latin typeface="Aptos" panose="020B0004020202020204" pitchFamily="34" charset="0"/>
              </a:rPr>
              <a:t>Environmental Justice Foundation (EJF)</a:t>
            </a:r>
            <a:r>
              <a:rPr lang="en-GB" sz="1500" b="1" noProof="0" dirty="0">
                <a:latin typeface="Aptos" panose="020B0004020202020204" pitchFamily="34" charset="0"/>
              </a:rPr>
              <a:t> exists to protect the natural world and to defend our basic human right to a safe environment.</a:t>
            </a:r>
          </a:p>
          <a:p>
            <a:pPr algn="ctr"/>
            <a:endParaRPr lang="en-GB" sz="1500" b="1" noProof="0" dirty="0">
              <a:latin typeface="Aptos" panose="020B0004020202020204" pitchFamily="34" charset="0"/>
            </a:endParaRPr>
          </a:p>
          <a:p>
            <a:endParaRPr lang="en-GB" sz="1500" noProof="0" dirty="0">
              <a:latin typeface="Aptos" panose="020B0004020202020204" pitchFamily="34" charset="0"/>
            </a:endParaRPr>
          </a:p>
          <a:p>
            <a:pPr marL="285750" indent="-285750">
              <a:buFont typeface="Arial" panose="020B0604020202020204" pitchFamily="34" charset="0"/>
              <a:buChar char="•"/>
            </a:pPr>
            <a:r>
              <a:rPr lang="en-GB" sz="1500" noProof="0" dirty="0">
                <a:latin typeface="Aptos" panose="020B0004020202020204" pitchFamily="34" charset="0"/>
              </a:rPr>
              <a:t>EJF works internationally to </a:t>
            </a:r>
            <a:r>
              <a:rPr lang="en-GB" sz="1500" b="1" noProof="0" dirty="0">
                <a:solidFill>
                  <a:srgbClr val="AF0001"/>
                </a:solidFill>
                <a:latin typeface="Aptos" panose="020B0004020202020204" pitchFamily="34" charset="0"/>
              </a:rPr>
              <a:t>promote systemic and lasting reforms</a:t>
            </a:r>
            <a:r>
              <a:rPr lang="en-GB" sz="1500" noProof="0" dirty="0">
                <a:latin typeface="Aptos" panose="020B0004020202020204" pitchFamily="34" charset="0"/>
              </a:rPr>
              <a:t> that safeguard the environment and defend human rights.</a:t>
            </a:r>
          </a:p>
          <a:p>
            <a:pPr marL="285750" indent="-285750">
              <a:buFont typeface="Police système Courant"/>
              <a:buChar char="▻"/>
            </a:pPr>
            <a:endParaRPr lang="en-GB" sz="1500" noProof="0" dirty="0">
              <a:latin typeface="Aptos" panose="020B0004020202020204" pitchFamily="34" charset="0"/>
            </a:endParaRPr>
          </a:p>
          <a:p>
            <a:pPr marL="285750" indent="-285750">
              <a:buFont typeface="Police système Courant"/>
              <a:buChar char="►"/>
            </a:pPr>
            <a:endParaRPr lang="en-GB" sz="1500" noProof="0" dirty="0">
              <a:latin typeface="Aptos" panose="020B0004020202020204" pitchFamily="34" charset="0"/>
            </a:endParaRPr>
          </a:p>
          <a:p>
            <a:pPr marL="285750" indent="-285750">
              <a:buFont typeface="Arial" panose="020B0604020202020204" pitchFamily="34" charset="0"/>
              <a:buChar char="•"/>
            </a:pPr>
            <a:r>
              <a:rPr lang="en-GB" sz="1500" b="1" noProof="0" dirty="0">
                <a:solidFill>
                  <a:srgbClr val="AF0001"/>
                </a:solidFill>
                <a:latin typeface="Aptos" panose="020B0004020202020204" pitchFamily="34" charset="0"/>
              </a:rPr>
              <a:t>We investigate and expose abuses, and we support environmental defenders.</a:t>
            </a:r>
          </a:p>
          <a:p>
            <a:endParaRPr lang="en-GB" sz="1500" b="1" noProof="0" dirty="0">
              <a:solidFill>
                <a:srgbClr val="AF0001"/>
              </a:solidFill>
              <a:latin typeface="Aptos" panose="020B0004020202020204" pitchFamily="34" charset="0"/>
            </a:endParaRPr>
          </a:p>
          <a:p>
            <a:endParaRPr lang="en-GB" sz="1500" noProof="0" dirty="0">
              <a:latin typeface="Aptos" panose="020B0004020202020204" pitchFamily="34" charset="0"/>
            </a:endParaRPr>
          </a:p>
          <a:p>
            <a:pPr marL="285750" indent="-285750">
              <a:buFont typeface="Arial" panose="020B0604020202020204" pitchFamily="34" charset="0"/>
              <a:buChar char="•"/>
            </a:pPr>
            <a:r>
              <a:rPr lang="en-GB" sz="1500" noProof="0" dirty="0">
                <a:latin typeface="Aptos" panose="020B0004020202020204" pitchFamily="34" charset="0"/>
              </a:rPr>
              <a:t>Our campaigns aim to </a:t>
            </a:r>
            <a:r>
              <a:rPr lang="en-GB" sz="1500" b="1" noProof="0" dirty="0">
                <a:solidFill>
                  <a:srgbClr val="AF0001"/>
                </a:solidFill>
                <a:latin typeface="Aptos" panose="020B0004020202020204" pitchFamily="34" charset="0"/>
              </a:rPr>
              <a:t>ensure a peaceful, equitable, and sustainable future.</a:t>
            </a:r>
          </a:p>
          <a:p>
            <a:pPr marL="285750" indent="-285750">
              <a:buFont typeface="Arial" panose="020B0604020202020204" pitchFamily="34" charset="0"/>
              <a:buChar char="•"/>
            </a:pPr>
            <a:endParaRPr lang="en-GB" sz="1500" noProof="0" dirty="0">
              <a:latin typeface="Aptos" panose="020B0004020202020204" pitchFamily="34" charset="0"/>
            </a:endParaRPr>
          </a:p>
          <a:p>
            <a:endParaRPr lang="en-GB" sz="1500" b="1" noProof="0" dirty="0">
              <a:solidFill>
                <a:srgbClr val="AF0001"/>
              </a:solidFill>
              <a:latin typeface="Aptos" panose="020B0004020202020204" pitchFamily="34" charset="0"/>
            </a:endParaRPr>
          </a:p>
        </p:txBody>
      </p:sp>
      <p:pic>
        <p:nvPicPr>
          <p:cNvPr id="6" name="Image 5" descr="Une image contenant bateau, transport, véhicule, embarcation&#10;&#10;Description générée automatiquement">
            <a:extLst>
              <a:ext uri="{FF2B5EF4-FFF2-40B4-BE49-F238E27FC236}">
                <a16:creationId xmlns:a16="http://schemas.microsoft.com/office/drawing/2014/main" id="{B38E8187-0E66-AAC8-54C2-46F63F9341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78824" y="1879312"/>
            <a:ext cx="3307975" cy="4365832"/>
          </a:xfrm>
          <a:prstGeom prst="rect">
            <a:avLst/>
          </a:prstGeom>
          <a:ln w="3175">
            <a:solidFill>
              <a:schemeClr val="tx1"/>
            </a:solidFill>
          </a:ln>
        </p:spPr>
      </p:pic>
      <p:pic>
        <p:nvPicPr>
          <p:cNvPr id="2" name="Google Shape;97;p2">
            <a:extLst>
              <a:ext uri="{FF2B5EF4-FFF2-40B4-BE49-F238E27FC236}">
                <a16:creationId xmlns:a16="http://schemas.microsoft.com/office/drawing/2014/main" id="{08AB13F7-8655-1661-5E0F-82C1EB5F0478}"/>
              </a:ext>
            </a:extLst>
          </p:cNvPr>
          <p:cNvPicPr preferRelativeResize="0"/>
          <p:nvPr/>
        </p:nvPicPr>
        <p:blipFill rotWithShape="1">
          <a:blip r:embed="rId4">
            <a:alphaModFix/>
          </a:blip>
          <a:srcRect/>
          <a:stretch/>
        </p:blipFill>
        <p:spPr>
          <a:xfrm>
            <a:off x="2103037" y="841391"/>
            <a:ext cx="1468581" cy="9859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05C5E204-E3F5-EB8D-CE10-7C82564B9B7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E1570DF-4DFD-B18E-E943-2FBCE3BFF942}"/>
              </a:ext>
            </a:extLst>
          </p:cNvPr>
          <p:cNvSpPr txBox="1"/>
          <p:nvPr/>
        </p:nvSpPr>
        <p:spPr>
          <a:xfrm>
            <a:off x="4090303" y="2347199"/>
            <a:ext cx="4086134" cy="2970044"/>
          </a:xfrm>
          <a:prstGeom prst="rect">
            <a:avLst/>
          </a:prstGeom>
          <a:noFill/>
        </p:spPr>
        <p:txBody>
          <a:bodyPr wrap="square">
            <a:spAutoFit/>
          </a:bodyPr>
          <a:lstStyle/>
          <a:p>
            <a:pPr>
              <a:spcAft>
                <a:spcPts val="600"/>
              </a:spcAft>
            </a:pPr>
            <a:r>
              <a:rPr lang="en-GB" sz="1600" b="1" dirty="0">
                <a:solidFill>
                  <a:srgbClr val="AF0001"/>
                </a:solidFill>
                <a:latin typeface="Aptos" panose="020B0004020202020204" pitchFamily="34" charset="0"/>
              </a:rPr>
              <a:t>A key market state globally</a:t>
            </a:r>
          </a:p>
          <a:p>
            <a:pPr>
              <a:buClr>
                <a:schemeClr val="tx1"/>
              </a:buClr>
            </a:pPr>
            <a:endParaRPr lang="en-GB" sz="1600" noProof="0" dirty="0">
              <a:latin typeface="Aptos" panose="020B0004020202020204" pitchFamily="34" charset="0"/>
            </a:endParaRPr>
          </a:p>
          <a:p>
            <a:pPr>
              <a:buClr>
                <a:schemeClr val="tx1"/>
              </a:buClr>
            </a:pPr>
            <a:r>
              <a:rPr lang="en-GB" sz="1500" noProof="0" dirty="0">
                <a:latin typeface="Aptos" panose="020B0004020202020204" pitchFamily="34" charset="0"/>
              </a:rPr>
              <a:t>Argentine shortfin squid </a:t>
            </a:r>
            <a:r>
              <a:rPr lang="en-GB" sz="1500" dirty="0">
                <a:latin typeface="Aptos" panose="020B0004020202020204" pitchFamily="34" charset="0"/>
              </a:rPr>
              <a:t>represents 13.3% of all Spanish squid imports</a:t>
            </a:r>
            <a:endParaRPr lang="en-GB" sz="1500" noProof="0" dirty="0">
              <a:latin typeface="Aptos" panose="020B0004020202020204" pitchFamily="34" charset="0"/>
            </a:endParaRPr>
          </a:p>
          <a:p>
            <a:pPr>
              <a:buClr>
                <a:schemeClr val="tx1"/>
              </a:buClr>
            </a:pPr>
            <a:endParaRPr lang="en-GB" sz="1500" noProof="0" dirty="0">
              <a:latin typeface="Aptos" panose="020B0004020202020204" pitchFamily="34" charset="0"/>
            </a:endParaRPr>
          </a:p>
          <a:p>
            <a:pPr marL="285750" indent="-285750">
              <a:buClr>
                <a:schemeClr val="tx1"/>
              </a:buClr>
              <a:buFont typeface="Arial" panose="020B0604020202020204" pitchFamily="34" charset="0"/>
              <a:buChar char="•"/>
            </a:pPr>
            <a:r>
              <a:rPr lang="en-GB" sz="1500" noProof="0" dirty="0">
                <a:latin typeface="Aptos" panose="020B0004020202020204" pitchFamily="34" charset="0"/>
              </a:rPr>
              <a:t>From </a:t>
            </a:r>
            <a:r>
              <a:rPr lang="en-GB" sz="1500" b="1" noProof="0" dirty="0">
                <a:latin typeface="Aptos" panose="020B0004020202020204" pitchFamily="34" charset="0"/>
              </a:rPr>
              <a:t>China</a:t>
            </a:r>
            <a:r>
              <a:rPr lang="en-GB" sz="1500" noProof="0" dirty="0">
                <a:latin typeface="Aptos" panose="020B0004020202020204" pitchFamily="34" charset="0"/>
              </a:rPr>
              <a:t> (41%), </a:t>
            </a:r>
            <a:r>
              <a:rPr lang="en-GB" sz="1500" b="1" noProof="0" dirty="0">
                <a:latin typeface="Aptos" panose="020B0004020202020204" pitchFamily="34" charset="0"/>
              </a:rPr>
              <a:t>Argentina</a:t>
            </a:r>
            <a:r>
              <a:rPr lang="en-GB" sz="1500" noProof="0" dirty="0">
                <a:latin typeface="Aptos" panose="020B0004020202020204" pitchFamily="34" charset="0"/>
              </a:rPr>
              <a:t> (39%), </a:t>
            </a:r>
            <a:r>
              <a:rPr lang="en-GB" sz="1500" b="1" noProof="0" dirty="0">
                <a:latin typeface="Aptos" panose="020B0004020202020204" pitchFamily="34" charset="0"/>
              </a:rPr>
              <a:t>Taiwan</a:t>
            </a:r>
            <a:r>
              <a:rPr lang="en-GB" sz="1500" noProof="0" dirty="0">
                <a:latin typeface="Aptos" panose="020B0004020202020204" pitchFamily="34" charset="0"/>
              </a:rPr>
              <a:t> (12%) </a:t>
            </a:r>
            <a:r>
              <a:rPr lang="en-GB" sz="1500" dirty="0">
                <a:latin typeface="Aptos" panose="020B0004020202020204" pitchFamily="34" charset="0"/>
              </a:rPr>
              <a:t>and </a:t>
            </a:r>
            <a:r>
              <a:rPr lang="en-GB" sz="1500" b="1" noProof="0" dirty="0">
                <a:latin typeface="Aptos" panose="020B0004020202020204" pitchFamily="34" charset="0"/>
              </a:rPr>
              <a:t>Islas</a:t>
            </a:r>
            <a:r>
              <a:rPr lang="en-GB" sz="1500" noProof="0" dirty="0">
                <a:latin typeface="Aptos" panose="020B0004020202020204" pitchFamily="34" charset="0"/>
              </a:rPr>
              <a:t> </a:t>
            </a:r>
            <a:r>
              <a:rPr lang="en-GB" sz="1500" b="1" noProof="0" dirty="0">
                <a:latin typeface="Aptos" panose="020B0004020202020204" pitchFamily="34" charset="0"/>
              </a:rPr>
              <a:t>Malvinas/Falklands)</a:t>
            </a:r>
            <a:r>
              <a:rPr lang="en-GB" sz="1500" noProof="0" dirty="0">
                <a:latin typeface="Aptos" panose="020B0004020202020204" pitchFamily="34" charset="0"/>
              </a:rPr>
              <a:t> (7%)</a:t>
            </a:r>
          </a:p>
          <a:p>
            <a:pPr marL="285750" indent="-285750">
              <a:buClr>
                <a:schemeClr val="tx1"/>
              </a:buClr>
              <a:buFont typeface="Arial" panose="020B0604020202020204" pitchFamily="34" charset="0"/>
              <a:buChar char="•"/>
            </a:pPr>
            <a:endParaRPr lang="en-GB" sz="1500" noProof="0" dirty="0">
              <a:latin typeface="Aptos" panose="020B0004020202020204" pitchFamily="34" charset="0"/>
            </a:endParaRPr>
          </a:p>
          <a:p>
            <a:pPr marL="285750" indent="-285750">
              <a:buClr>
                <a:schemeClr val="tx1"/>
              </a:buClr>
              <a:buFont typeface="Arial" panose="020B0604020202020204" pitchFamily="34" charset="0"/>
              <a:buChar char="•"/>
            </a:pPr>
            <a:endParaRPr lang="en-GB" sz="1500" noProof="0" dirty="0">
              <a:latin typeface="Aptos" panose="020B0004020202020204" pitchFamily="34" charset="0"/>
            </a:endParaRPr>
          </a:p>
          <a:p>
            <a:pPr marL="285750" indent="-285750">
              <a:buClr>
                <a:schemeClr val="tx1"/>
              </a:buClr>
              <a:buFont typeface="Arial" panose="020B0604020202020204" pitchFamily="34" charset="0"/>
              <a:buChar char="•"/>
            </a:pPr>
            <a:endParaRPr lang="en-GB" sz="1500" noProof="0" dirty="0">
              <a:latin typeface="Aptos" panose="020B0004020202020204" pitchFamily="34" charset="0"/>
            </a:endParaRPr>
          </a:p>
          <a:p>
            <a:pPr marL="285750" indent="-285750">
              <a:buClr>
                <a:schemeClr val="tx1"/>
              </a:buClr>
              <a:buFont typeface="Arial" panose="020B0604020202020204" pitchFamily="34" charset="0"/>
              <a:buChar char="•"/>
            </a:pPr>
            <a:endParaRPr lang="en-GB" sz="1500" noProof="0" dirty="0">
              <a:latin typeface="Aptos" panose="020B0004020202020204" pitchFamily="34" charset="0"/>
            </a:endParaRPr>
          </a:p>
          <a:p>
            <a:pPr algn="ctr">
              <a:buClr>
                <a:schemeClr val="tx1"/>
              </a:buClr>
            </a:pPr>
            <a:r>
              <a:rPr lang="en-GB" sz="1500" b="1" noProof="0" dirty="0">
                <a:latin typeface="Aptos" panose="020B0004020202020204" pitchFamily="34" charset="0"/>
              </a:rPr>
              <a:t>42.9% from unregulated areas </a:t>
            </a:r>
            <a:r>
              <a:rPr lang="en-GB" sz="1500" noProof="0" dirty="0">
                <a:latin typeface="Aptos" panose="020B0004020202020204" pitchFamily="34" charset="0"/>
              </a:rPr>
              <a:t>(Mile 201)</a:t>
            </a:r>
          </a:p>
        </p:txBody>
      </p:sp>
      <p:sp>
        <p:nvSpPr>
          <p:cNvPr id="3" name="Down Arrow 2">
            <a:extLst>
              <a:ext uri="{FF2B5EF4-FFF2-40B4-BE49-F238E27FC236}">
                <a16:creationId xmlns:a16="http://schemas.microsoft.com/office/drawing/2014/main" id="{4AE28142-C24A-BEE9-8FD7-D381B2C7C9E7}"/>
              </a:ext>
            </a:extLst>
          </p:cNvPr>
          <p:cNvSpPr/>
          <p:nvPr/>
        </p:nvSpPr>
        <p:spPr>
          <a:xfrm>
            <a:off x="6021728" y="4459808"/>
            <a:ext cx="223284" cy="563525"/>
          </a:xfrm>
          <a:prstGeom prst="downArrow">
            <a:avLst/>
          </a:prstGeom>
          <a:solidFill>
            <a:srgbClr val="AF00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pic>
        <p:nvPicPr>
          <p:cNvPr id="7" name="Google Shape;97;p2">
            <a:extLst>
              <a:ext uri="{FF2B5EF4-FFF2-40B4-BE49-F238E27FC236}">
                <a16:creationId xmlns:a16="http://schemas.microsoft.com/office/drawing/2014/main" id="{D2B483A9-4907-0D29-D672-89C2FE35DE52}"/>
              </a:ext>
            </a:extLst>
          </p:cNvPr>
          <p:cNvPicPr preferRelativeResize="0"/>
          <p:nvPr/>
        </p:nvPicPr>
        <p:blipFill rotWithShape="1">
          <a:blip r:embed="rId3">
            <a:alphaModFix/>
          </a:blip>
          <a:srcRect/>
          <a:stretch/>
        </p:blipFill>
        <p:spPr>
          <a:xfrm>
            <a:off x="588580" y="549877"/>
            <a:ext cx="1468581" cy="985933"/>
          </a:xfrm>
          <a:prstGeom prst="rect">
            <a:avLst/>
          </a:prstGeom>
          <a:noFill/>
          <a:ln>
            <a:noFill/>
          </a:ln>
        </p:spPr>
      </p:pic>
      <p:pic>
        <p:nvPicPr>
          <p:cNvPr id="12" name="Picture 11" descr="A large ship in the water&#10;&#10;AI-generated content may be incorrect.">
            <a:extLst>
              <a:ext uri="{FF2B5EF4-FFF2-40B4-BE49-F238E27FC236}">
                <a16:creationId xmlns:a16="http://schemas.microsoft.com/office/drawing/2014/main" id="{3D681EB4-76C9-EDE4-B323-360F4A60D318}"/>
              </a:ext>
            </a:extLst>
          </p:cNvPr>
          <p:cNvPicPr>
            <a:picLocks noChangeAspect="1"/>
          </p:cNvPicPr>
          <p:nvPr/>
        </p:nvPicPr>
        <p:blipFill>
          <a:blip r:embed="rId4"/>
          <a:stretch>
            <a:fillRect/>
          </a:stretch>
        </p:blipFill>
        <p:spPr>
          <a:xfrm>
            <a:off x="588580" y="2050904"/>
            <a:ext cx="3212102" cy="4087123"/>
          </a:xfrm>
          <a:prstGeom prst="rect">
            <a:avLst/>
          </a:prstGeom>
        </p:spPr>
      </p:pic>
      <p:sp>
        <p:nvSpPr>
          <p:cNvPr id="13" name="ZoneTexte 6">
            <a:extLst>
              <a:ext uri="{FF2B5EF4-FFF2-40B4-BE49-F238E27FC236}">
                <a16:creationId xmlns:a16="http://schemas.microsoft.com/office/drawing/2014/main" id="{F507CCCA-8718-0AC8-0B99-DAB855F5C913}"/>
              </a:ext>
            </a:extLst>
          </p:cNvPr>
          <p:cNvSpPr txBox="1"/>
          <p:nvPr/>
        </p:nvSpPr>
        <p:spPr>
          <a:xfrm>
            <a:off x="689703" y="6138027"/>
            <a:ext cx="3110979" cy="446276"/>
          </a:xfrm>
          <a:prstGeom prst="rect">
            <a:avLst/>
          </a:prstGeom>
          <a:noFill/>
        </p:spPr>
        <p:txBody>
          <a:bodyPr wrap="square" rtlCol="0">
            <a:spAutoFit/>
          </a:bodyPr>
          <a:lstStyle/>
          <a:p>
            <a:r>
              <a:rPr lang="en-GB" sz="800" i="1" dirty="0">
                <a:solidFill>
                  <a:srgbClr val="000000"/>
                </a:solidFill>
                <a:latin typeface="Arial" panose="020B0604020202020204" pitchFamily="34" charset="0"/>
              </a:rPr>
              <a:t>Squid jigging vessels carrying out transhipments at sea in the Atlantic Southwest</a:t>
            </a:r>
            <a:endParaRPr lang="en-GB" sz="800" noProof="0" dirty="0">
              <a:solidFill>
                <a:srgbClr val="000000"/>
              </a:solidFill>
            </a:endParaRPr>
          </a:p>
          <a:p>
            <a:endParaRPr lang="en-GB" sz="700" i="1" noProof="0" dirty="0"/>
          </a:p>
        </p:txBody>
      </p:sp>
    </p:spTree>
    <p:extLst>
      <p:ext uri="{BB962C8B-B14F-4D97-AF65-F5344CB8AC3E}">
        <p14:creationId xmlns:p14="http://schemas.microsoft.com/office/powerpoint/2010/main" val="1541048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3F8FD4B2-A8C0-5284-461D-11100B3204D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B1C7D16-94F0-C3C2-8024-5A5AFF5328A2}"/>
              </a:ext>
            </a:extLst>
          </p:cNvPr>
          <p:cNvSpPr txBox="1"/>
          <p:nvPr/>
        </p:nvSpPr>
        <p:spPr>
          <a:xfrm>
            <a:off x="4090303" y="2347199"/>
            <a:ext cx="4086134" cy="3908762"/>
          </a:xfrm>
          <a:prstGeom prst="rect">
            <a:avLst/>
          </a:prstGeom>
          <a:noFill/>
        </p:spPr>
        <p:txBody>
          <a:bodyPr wrap="square">
            <a:spAutoFit/>
          </a:bodyPr>
          <a:lstStyle/>
          <a:p>
            <a:pPr>
              <a:spcAft>
                <a:spcPts val="600"/>
              </a:spcAft>
            </a:pPr>
            <a:r>
              <a:rPr lang="en-GB" sz="1600" b="1" dirty="0">
                <a:solidFill>
                  <a:srgbClr val="AF0001"/>
                </a:solidFill>
                <a:latin typeface="Aptos" panose="020B0004020202020204" pitchFamily="34" charset="0"/>
              </a:rPr>
              <a:t>A key market state globally</a:t>
            </a:r>
          </a:p>
          <a:p>
            <a:pPr>
              <a:buClr>
                <a:schemeClr val="tx1"/>
              </a:buClr>
            </a:pPr>
            <a:endParaRPr lang="en-GB" sz="1600" noProof="0" dirty="0">
              <a:latin typeface="Aptos" panose="020B0004020202020204" pitchFamily="34" charset="0"/>
            </a:endParaRPr>
          </a:p>
          <a:p>
            <a:pPr marL="285750" indent="-285750">
              <a:buClr>
                <a:schemeClr val="tx1"/>
              </a:buClr>
              <a:buFont typeface="Arial" panose="020B0604020202020204" pitchFamily="34" charset="0"/>
              <a:buChar char="•"/>
            </a:pPr>
            <a:r>
              <a:rPr lang="en-GB" sz="1500" b="1" noProof="0" dirty="0">
                <a:latin typeface="Aptos" panose="020B0004020202020204" pitchFamily="34" charset="0"/>
              </a:rPr>
              <a:t>47 Spanish importers </a:t>
            </a:r>
            <a:r>
              <a:rPr lang="en-GB" sz="1500" noProof="0" dirty="0">
                <a:latin typeface="Aptos" panose="020B0004020202020204" pitchFamily="34" charset="0"/>
              </a:rPr>
              <a:t>bought</a:t>
            </a:r>
            <a:r>
              <a:rPr lang="en-GB" sz="1500" b="1" noProof="0" dirty="0">
                <a:latin typeface="Aptos" panose="020B0004020202020204" pitchFamily="34" charset="0"/>
              </a:rPr>
              <a:t> </a:t>
            </a:r>
            <a:r>
              <a:rPr lang="en-GB" sz="1500" noProof="0" dirty="0">
                <a:latin typeface="Aptos" panose="020B0004020202020204" pitchFamily="34" charset="0"/>
              </a:rPr>
              <a:t>through intermediaries from </a:t>
            </a:r>
          </a:p>
          <a:p>
            <a:pPr marL="285750" indent="-285750">
              <a:buClr>
                <a:schemeClr val="tx1"/>
              </a:buClr>
              <a:buFont typeface="Arial" panose="020B0604020202020204" pitchFamily="34" charset="0"/>
              <a:buChar char="•"/>
            </a:pPr>
            <a:endParaRPr lang="en-GB" sz="1500" noProof="0" dirty="0">
              <a:latin typeface="Aptos" panose="020B0004020202020204" pitchFamily="34" charset="0"/>
            </a:endParaRPr>
          </a:p>
          <a:p>
            <a:pPr marL="285750" indent="-285750">
              <a:buClr>
                <a:schemeClr val="tx1"/>
              </a:buClr>
              <a:buFont typeface="Arial" panose="020B0604020202020204" pitchFamily="34" charset="0"/>
              <a:buChar char="•"/>
            </a:pPr>
            <a:r>
              <a:rPr lang="en-GB" sz="1500" b="1" noProof="0" dirty="0">
                <a:latin typeface="Aptos" panose="020B0004020202020204" pitchFamily="34" charset="0"/>
              </a:rPr>
              <a:t>5 </a:t>
            </a:r>
            <a:r>
              <a:rPr lang="en-GB" sz="1500" b="1" dirty="0">
                <a:latin typeface="Aptos" panose="020B0004020202020204" pitchFamily="34" charset="0"/>
              </a:rPr>
              <a:t>C</a:t>
            </a:r>
            <a:r>
              <a:rPr lang="en-GB" sz="1500" b="1" noProof="0" dirty="0" err="1">
                <a:latin typeface="Aptos" panose="020B0004020202020204" pitchFamily="34" charset="0"/>
              </a:rPr>
              <a:t>hinese</a:t>
            </a:r>
            <a:r>
              <a:rPr lang="en-GB" sz="1500" b="1" noProof="0" dirty="0">
                <a:latin typeface="Aptos" panose="020B0004020202020204" pitchFamily="34" charset="0"/>
              </a:rPr>
              <a:t> companies implicated in abuses and </a:t>
            </a:r>
            <a:r>
              <a:rPr lang="en-GB" sz="1500" noProof="0" dirty="0">
                <a:latin typeface="Aptos" panose="020B0004020202020204" pitchFamily="34" charset="0"/>
              </a:rPr>
              <a:t>fishing in the Southwest Atlantic</a:t>
            </a:r>
          </a:p>
          <a:p>
            <a:pPr>
              <a:buClr>
                <a:schemeClr val="tx1"/>
              </a:buClr>
            </a:pPr>
            <a:endParaRPr lang="en-GB" sz="1600" noProof="0" dirty="0">
              <a:latin typeface="Aptos" panose="020B0004020202020204" pitchFamily="34" charset="0"/>
            </a:endParaRPr>
          </a:p>
          <a:p>
            <a:pPr marL="742950" lvl="1" indent="-285750">
              <a:buClr>
                <a:schemeClr val="tx1"/>
              </a:buClr>
              <a:buFont typeface="Arial" panose="020B0604020202020204" pitchFamily="34" charset="0"/>
              <a:buChar char="•"/>
            </a:pPr>
            <a:r>
              <a:rPr lang="en-GB" sz="1500" noProof="0" dirty="0">
                <a:latin typeface="Aptos" panose="020B0004020202020204" pitchFamily="34" charset="0"/>
              </a:rPr>
              <a:t>10.825 tonnes between 2019 and 2024  (</a:t>
            </a:r>
            <a:r>
              <a:rPr lang="en-GB" sz="1500" b="1" noProof="0" dirty="0">
                <a:latin typeface="Aptos" panose="020B0004020202020204" pitchFamily="34" charset="0"/>
              </a:rPr>
              <a:t>9% </a:t>
            </a:r>
            <a:r>
              <a:rPr lang="en-GB" sz="1500" noProof="0" dirty="0">
                <a:latin typeface="Aptos" panose="020B0004020202020204" pitchFamily="34" charset="0"/>
              </a:rPr>
              <a:t>of Spanish imports of shortfin squid throughout the </a:t>
            </a:r>
            <a:r>
              <a:rPr lang="en-GB" sz="1500" dirty="0">
                <a:latin typeface="Aptos" panose="020B0004020202020204" pitchFamily="34" charset="0"/>
              </a:rPr>
              <a:t>period)</a:t>
            </a:r>
          </a:p>
          <a:p>
            <a:pPr marL="742950" lvl="1" indent="-285750">
              <a:buClr>
                <a:schemeClr val="tx1"/>
              </a:buClr>
              <a:buFont typeface="Arial" panose="020B0604020202020204" pitchFamily="34" charset="0"/>
              <a:buChar char="•"/>
            </a:pPr>
            <a:endParaRPr lang="en-GB" sz="1500" noProof="0" dirty="0">
              <a:latin typeface="Aptos" panose="020B0004020202020204" pitchFamily="34" charset="0"/>
            </a:endParaRPr>
          </a:p>
          <a:p>
            <a:pPr marL="742950" lvl="1" indent="-285750">
              <a:buClr>
                <a:schemeClr val="tx1"/>
              </a:buClr>
              <a:buFont typeface="Arial" panose="020B0604020202020204" pitchFamily="34" charset="0"/>
              <a:buChar char="•"/>
            </a:pPr>
            <a:r>
              <a:rPr lang="en-GB" sz="1500" dirty="0">
                <a:latin typeface="Aptos" panose="020B0004020202020204" pitchFamily="34" charset="0"/>
              </a:rPr>
              <a:t>Entry points</a:t>
            </a:r>
            <a:r>
              <a:rPr lang="en-GB" sz="1500" noProof="0" dirty="0">
                <a:latin typeface="Aptos" panose="020B0004020202020204" pitchFamily="34" charset="0"/>
              </a:rPr>
              <a:t>: Valencia (45%), Vigo (27%), Bilbao (10%), Algeciras (9%), and Barcelona (2%)</a:t>
            </a:r>
          </a:p>
        </p:txBody>
      </p:sp>
      <p:pic>
        <p:nvPicPr>
          <p:cNvPr id="3" name="Google Shape;97;p2">
            <a:extLst>
              <a:ext uri="{FF2B5EF4-FFF2-40B4-BE49-F238E27FC236}">
                <a16:creationId xmlns:a16="http://schemas.microsoft.com/office/drawing/2014/main" id="{B4F46A22-8852-CC92-0C95-56A12E582C36}"/>
              </a:ext>
            </a:extLst>
          </p:cNvPr>
          <p:cNvPicPr preferRelativeResize="0"/>
          <p:nvPr/>
        </p:nvPicPr>
        <p:blipFill rotWithShape="1">
          <a:blip r:embed="rId3">
            <a:alphaModFix/>
          </a:blip>
          <a:srcRect/>
          <a:stretch/>
        </p:blipFill>
        <p:spPr>
          <a:xfrm>
            <a:off x="588580" y="549877"/>
            <a:ext cx="1468581" cy="985933"/>
          </a:xfrm>
          <a:prstGeom prst="rect">
            <a:avLst/>
          </a:prstGeom>
          <a:noFill/>
          <a:ln>
            <a:noFill/>
          </a:ln>
        </p:spPr>
      </p:pic>
      <p:pic>
        <p:nvPicPr>
          <p:cNvPr id="11" name="Picture 10" descr="A person cutting a piece of food&#10;&#10;AI-generated content may be incorrect.">
            <a:extLst>
              <a:ext uri="{FF2B5EF4-FFF2-40B4-BE49-F238E27FC236}">
                <a16:creationId xmlns:a16="http://schemas.microsoft.com/office/drawing/2014/main" id="{8D2230F7-A07A-53C3-F5B6-6CEFBF0D5112}"/>
              </a:ext>
            </a:extLst>
          </p:cNvPr>
          <p:cNvPicPr>
            <a:picLocks noChangeAspect="1"/>
          </p:cNvPicPr>
          <p:nvPr/>
        </p:nvPicPr>
        <p:blipFill>
          <a:blip r:embed="rId4"/>
          <a:stretch>
            <a:fillRect/>
          </a:stretch>
        </p:blipFill>
        <p:spPr>
          <a:xfrm>
            <a:off x="588580" y="1719617"/>
            <a:ext cx="3254776" cy="4810931"/>
          </a:xfrm>
          <a:prstGeom prst="rect">
            <a:avLst/>
          </a:prstGeom>
        </p:spPr>
      </p:pic>
    </p:spTree>
    <p:extLst>
      <p:ext uri="{BB962C8B-B14F-4D97-AF65-F5344CB8AC3E}">
        <p14:creationId xmlns:p14="http://schemas.microsoft.com/office/powerpoint/2010/main" val="3114295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170BCC00-69F2-84EB-44B9-06B58FADE80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5280A4B-B5FE-8F2A-3501-4CC4656FB2C7}"/>
              </a:ext>
            </a:extLst>
          </p:cNvPr>
          <p:cNvSpPr txBox="1"/>
          <p:nvPr/>
        </p:nvSpPr>
        <p:spPr>
          <a:xfrm>
            <a:off x="4090303" y="2347199"/>
            <a:ext cx="4086134" cy="3662541"/>
          </a:xfrm>
          <a:prstGeom prst="rect">
            <a:avLst/>
          </a:prstGeom>
          <a:noFill/>
        </p:spPr>
        <p:txBody>
          <a:bodyPr wrap="square">
            <a:spAutoFit/>
          </a:bodyPr>
          <a:lstStyle/>
          <a:p>
            <a:pPr>
              <a:spcAft>
                <a:spcPts val="600"/>
              </a:spcAft>
            </a:pPr>
            <a:r>
              <a:rPr lang="en-GB" sz="1600" b="1" noProof="0" dirty="0">
                <a:solidFill>
                  <a:srgbClr val="AF0001"/>
                </a:solidFill>
                <a:latin typeface="Aptos" panose="020B0004020202020204" pitchFamily="34" charset="0"/>
              </a:rPr>
              <a:t>Uneven playing field</a:t>
            </a:r>
          </a:p>
          <a:p>
            <a:pPr>
              <a:buClr>
                <a:schemeClr val="tx1"/>
              </a:buClr>
            </a:pPr>
            <a:endParaRPr lang="en-GB" sz="1600" noProof="0" dirty="0">
              <a:latin typeface="Aptos" panose="020B0004020202020204" pitchFamily="34" charset="0"/>
            </a:endParaRPr>
          </a:p>
          <a:p>
            <a:pPr marL="285750" indent="-285750">
              <a:buClr>
                <a:schemeClr val="tx1"/>
              </a:buClr>
              <a:buFont typeface="Arial" panose="020B0604020202020204" pitchFamily="34" charset="0"/>
              <a:buChar char="•"/>
            </a:pPr>
            <a:r>
              <a:rPr lang="en-GB" sz="1500" noProof="0" dirty="0">
                <a:latin typeface="Aptos" panose="020B0004020202020204" pitchFamily="34" charset="0"/>
              </a:rPr>
              <a:t>Around </a:t>
            </a:r>
            <a:r>
              <a:rPr lang="en-GB" sz="1500" b="1" noProof="0" dirty="0">
                <a:latin typeface="Aptos" panose="020B0004020202020204" pitchFamily="34" charset="0"/>
              </a:rPr>
              <a:t>30 Spanish trawlers operate </a:t>
            </a:r>
            <a:r>
              <a:rPr lang="en-GB" sz="1500" b="1" dirty="0">
                <a:latin typeface="Aptos" panose="020B0004020202020204" pitchFamily="34" charset="0"/>
              </a:rPr>
              <a:t>at</a:t>
            </a:r>
            <a:r>
              <a:rPr lang="en-GB" sz="1500" noProof="0" dirty="0">
                <a:latin typeface="Aptos" panose="020B0004020202020204" pitchFamily="34" charset="0"/>
              </a:rPr>
              <a:t> Mile 201 </a:t>
            </a:r>
          </a:p>
          <a:p>
            <a:pPr marL="742950" lvl="1" indent="-285750">
              <a:buClr>
                <a:schemeClr val="tx1"/>
              </a:buClr>
              <a:buFont typeface="Arial" panose="020B0604020202020204" pitchFamily="34" charset="0"/>
              <a:buChar char="•"/>
            </a:pPr>
            <a:r>
              <a:rPr lang="en-GB" sz="1500" noProof="0" dirty="0">
                <a:latin typeface="Aptos" panose="020B0004020202020204" pitchFamily="34" charset="0"/>
              </a:rPr>
              <a:t>Squid: accessory catch</a:t>
            </a:r>
          </a:p>
          <a:p>
            <a:pPr marL="285750" indent="-285750">
              <a:buClr>
                <a:schemeClr val="tx1"/>
              </a:buClr>
              <a:buFont typeface="Arial" panose="020B0604020202020204" pitchFamily="34" charset="0"/>
              <a:buChar char="•"/>
            </a:pPr>
            <a:endParaRPr lang="en-GB" sz="1500" noProof="0" dirty="0">
              <a:latin typeface="Aptos" panose="020B0004020202020204" pitchFamily="34" charset="0"/>
            </a:endParaRPr>
          </a:p>
          <a:p>
            <a:pPr marL="285750" indent="-285750">
              <a:buClr>
                <a:schemeClr val="tx1"/>
              </a:buClr>
              <a:buFont typeface="Arial" panose="020B0604020202020204" pitchFamily="34" charset="0"/>
              <a:buChar char="•"/>
            </a:pPr>
            <a:r>
              <a:rPr lang="en-GB" sz="1500" noProof="0" dirty="0">
                <a:latin typeface="Aptos" panose="020B0004020202020204" pitchFamily="34" charset="0"/>
              </a:rPr>
              <a:t>Subjected to </a:t>
            </a:r>
            <a:r>
              <a:rPr lang="en-GB" sz="1500" b="1" noProof="0" dirty="0">
                <a:latin typeface="Aptos" panose="020B0004020202020204" pitchFamily="34" charset="0"/>
              </a:rPr>
              <a:t>stricter national and EU laws </a:t>
            </a:r>
            <a:r>
              <a:rPr lang="en-GB" sz="1500" noProof="0" dirty="0">
                <a:latin typeface="Aptos" panose="020B0004020202020204" pitchFamily="34" charset="0"/>
              </a:rPr>
              <a:t>and standards:</a:t>
            </a:r>
          </a:p>
          <a:p>
            <a:pPr marL="742950" lvl="1" indent="-285750">
              <a:buClr>
                <a:schemeClr val="tx1"/>
              </a:buClr>
              <a:buFont typeface="Arial" panose="020B0604020202020204" pitchFamily="34" charset="0"/>
              <a:buChar char="•"/>
            </a:pPr>
            <a:r>
              <a:rPr lang="en-GB" sz="1500" b="1" noProof="0" dirty="0">
                <a:latin typeface="Aptos" panose="020B0004020202020204" pitchFamily="34" charset="0"/>
              </a:rPr>
              <a:t>Observers </a:t>
            </a:r>
            <a:r>
              <a:rPr lang="en-GB" sz="1500" noProof="0" dirty="0">
                <a:latin typeface="Aptos" panose="020B0004020202020204" pitchFamily="34" charset="0"/>
              </a:rPr>
              <a:t>on board</a:t>
            </a:r>
          </a:p>
          <a:p>
            <a:pPr marL="742950" lvl="1" indent="-285750">
              <a:buClr>
                <a:schemeClr val="tx1"/>
              </a:buClr>
              <a:buFont typeface="Arial" panose="020B0604020202020204" pitchFamily="34" charset="0"/>
              <a:buChar char="•"/>
            </a:pPr>
            <a:r>
              <a:rPr lang="en-GB" sz="1500" b="1" dirty="0">
                <a:latin typeface="Aptos" panose="020B0004020202020204" pitchFamily="34" charset="0"/>
              </a:rPr>
              <a:t>Closure of areas </a:t>
            </a:r>
            <a:r>
              <a:rPr lang="en-GB" sz="1500" dirty="0">
                <a:latin typeface="Aptos" panose="020B0004020202020204" pitchFamily="34" charset="0"/>
              </a:rPr>
              <a:t>for fishing</a:t>
            </a:r>
            <a:endParaRPr lang="en-GB" sz="1500" noProof="0" dirty="0">
              <a:latin typeface="Aptos" panose="020B0004020202020204" pitchFamily="34" charset="0"/>
            </a:endParaRPr>
          </a:p>
          <a:p>
            <a:pPr marL="742950" lvl="1" indent="-285750">
              <a:buClr>
                <a:schemeClr val="tx1"/>
              </a:buClr>
              <a:buFont typeface="Arial" panose="020B0604020202020204" pitchFamily="34" charset="0"/>
              <a:buChar char="•"/>
            </a:pPr>
            <a:r>
              <a:rPr lang="en-GB" sz="1500" noProof="0" dirty="0">
                <a:latin typeface="Aptos" panose="020B0004020202020204" pitchFamily="34" charset="0"/>
              </a:rPr>
              <a:t>Submission of </a:t>
            </a:r>
            <a:r>
              <a:rPr lang="en-GB" sz="1500" b="1" noProof="0" dirty="0">
                <a:latin typeface="Aptos" panose="020B0004020202020204" pitchFamily="34" charset="0"/>
              </a:rPr>
              <a:t>fisheries plans</a:t>
            </a:r>
            <a:endParaRPr lang="en-GB" sz="1500" noProof="0" dirty="0">
              <a:latin typeface="Aptos" panose="020B0004020202020204" pitchFamily="34" charset="0"/>
            </a:endParaRPr>
          </a:p>
          <a:p>
            <a:pPr marL="742950" lvl="1" indent="-285750">
              <a:buClr>
                <a:schemeClr val="tx1"/>
              </a:buClr>
              <a:buFont typeface="Arial" panose="020B0604020202020204" pitchFamily="34" charset="0"/>
              <a:buChar char="•"/>
            </a:pPr>
            <a:endParaRPr lang="en-GB" sz="1500" noProof="0" dirty="0">
              <a:latin typeface="Aptos" panose="020B0004020202020204" pitchFamily="34" charset="0"/>
            </a:endParaRPr>
          </a:p>
          <a:p>
            <a:pPr marL="285750" indent="-285750">
              <a:buClr>
                <a:schemeClr val="tx1"/>
              </a:buClr>
              <a:buFont typeface="Arial" panose="020B0604020202020204" pitchFamily="34" charset="0"/>
              <a:buChar char="•"/>
            </a:pPr>
            <a:r>
              <a:rPr lang="en-GB" sz="1500" dirty="0">
                <a:latin typeface="Aptos" panose="020B0004020202020204" pitchFamily="34" charset="0"/>
              </a:rPr>
              <a:t>Captures of the same squid stock by the EU fleet (regulated) and the Asian fleets (unregulated) </a:t>
            </a:r>
            <a:r>
              <a:rPr lang="en-GB" sz="1500" b="1" dirty="0">
                <a:latin typeface="Aptos" panose="020B0004020202020204" pitchFamily="34" charset="0"/>
              </a:rPr>
              <a:t>compete in the same market</a:t>
            </a:r>
            <a:endParaRPr lang="en-GB" sz="1500" b="1" noProof="0" dirty="0">
              <a:latin typeface="Aptos" panose="020B0004020202020204" pitchFamily="34" charset="0"/>
            </a:endParaRPr>
          </a:p>
        </p:txBody>
      </p:sp>
      <p:pic>
        <p:nvPicPr>
          <p:cNvPr id="3" name="Google Shape;97;p2">
            <a:extLst>
              <a:ext uri="{FF2B5EF4-FFF2-40B4-BE49-F238E27FC236}">
                <a16:creationId xmlns:a16="http://schemas.microsoft.com/office/drawing/2014/main" id="{31C77EA6-9405-EFBA-C31E-04725B753C00}"/>
              </a:ext>
            </a:extLst>
          </p:cNvPr>
          <p:cNvPicPr preferRelativeResize="0"/>
          <p:nvPr/>
        </p:nvPicPr>
        <p:blipFill rotWithShape="1">
          <a:blip r:embed="rId3">
            <a:alphaModFix/>
          </a:blip>
          <a:srcRect/>
          <a:stretch/>
        </p:blipFill>
        <p:spPr>
          <a:xfrm>
            <a:off x="588580" y="549877"/>
            <a:ext cx="1468581" cy="985933"/>
          </a:xfrm>
          <a:prstGeom prst="rect">
            <a:avLst/>
          </a:prstGeom>
          <a:noFill/>
          <a:ln>
            <a:noFill/>
          </a:ln>
        </p:spPr>
      </p:pic>
      <p:pic>
        <p:nvPicPr>
          <p:cNvPr id="11" name="Picture 10" descr="A large boat in the water&#10;&#10;AI-generated content may be incorrect.">
            <a:extLst>
              <a:ext uri="{FF2B5EF4-FFF2-40B4-BE49-F238E27FC236}">
                <a16:creationId xmlns:a16="http://schemas.microsoft.com/office/drawing/2014/main" id="{43E02AE5-8943-AB15-12BB-87C611BEBDF4}"/>
              </a:ext>
            </a:extLst>
          </p:cNvPr>
          <p:cNvPicPr>
            <a:picLocks noChangeAspect="1"/>
          </p:cNvPicPr>
          <p:nvPr/>
        </p:nvPicPr>
        <p:blipFill>
          <a:blip r:embed="rId4"/>
          <a:stretch>
            <a:fillRect/>
          </a:stretch>
        </p:blipFill>
        <p:spPr>
          <a:xfrm>
            <a:off x="791582" y="1951414"/>
            <a:ext cx="2823035" cy="4112362"/>
          </a:xfrm>
          <a:prstGeom prst="rect">
            <a:avLst/>
          </a:prstGeom>
        </p:spPr>
      </p:pic>
      <p:sp>
        <p:nvSpPr>
          <p:cNvPr id="14" name="ZoneTexte 6">
            <a:extLst>
              <a:ext uri="{FF2B5EF4-FFF2-40B4-BE49-F238E27FC236}">
                <a16:creationId xmlns:a16="http://schemas.microsoft.com/office/drawing/2014/main" id="{D0505891-5A93-B1F0-AD60-72749B0CFB2F}"/>
              </a:ext>
            </a:extLst>
          </p:cNvPr>
          <p:cNvSpPr txBox="1"/>
          <p:nvPr/>
        </p:nvSpPr>
        <p:spPr>
          <a:xfrm>
            <a:off x="689703" y="6103246"/>
            <a:ext cx="2986715" cy="323165"/>
          </a:xfrm>
          <a:prstGeom prst="rect">
            <a:avLst/>
          </a:prstGeom>
          <a:noFill/>
        </p:spPr>
        <p:txBody>
          <a:bodyPr wrap="none" rtlCol="0">
            <a:spAutoFit/>
          </a:bodyPr>
          <a:lstStyle/>
          <a:p>
            <a:r>
              <a:rPr lang="en-GB" sz="800" i="1" dirty="0">
                <a:solidFill>
                  <a:srgbClr val="000000"/>
                </a:solidFill>
                <a:latin typeface="Arial" panose="020B0604020202020204" pitchFamily="34" charset="0"/>
              </a:rPr>
              <a:t>Trawlers operating in the high seas of the Southwest Atlantic</a:t>
            </a:r>
            <a:r>
              <a:rPr lang="en-GB" sz="800" i="1" noProof="0" dirty="0">
                <a:solidFill>
                  <a:srgbClr val="000000"/>
                </a:solidFill>
                <a:latin typeface="Arial" panose="020B0604020202020204" pitchFamily="34" charset="0"/>
              </a:rPr>
              <a:t> </a:t>
            </a:r>
            <a:endParaRPr lang="en-GB" sz="800" noProof="0" dirty="0">
              <a:solidFill>
                <a:srgbClr val="000000"/>
              </a:solidFill>
            </a:endParaRPr>
          </a:p>
          <a:p>
            <a:endParaRPr lang="en-GB" sz="700" i="1" noProof="0" dirty="0"/>
          </a:p>
        </p:txBody>
      </p:sp>
    </p:spTree>
    <p:extLst>
      <p:ext uri="{BB962C8B-B14F-4D97-AF65-F5344CB8AC3E}">
        <p14:creationId xmlns:p14="http://schemas.microsoft.com/office/powerpoint/2010/main" val="700140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E2849-D95D-A7A9-5D50-DB3094FA3107}"/>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0160760C-08CD-F6B9-0FF3-080704128C9A}"/>
              </a:ext>
            </a:extLst>
          </p:cNvPr>
          <p:cNvSpPr txBox="1"/>
          <p:nvPr/>
        </p:nvSpPr>
        <p:spPr>
          <a:xfrm>
            <a:off x="457199" y="2000125"/>
            <a:ext cx="8229599" cy="3862596"/>
          </a:xfrm>
          <a:prstGeom prst="rect">
            <a:avLst/>
          </a:prstGeom>
          <a:solidFill>
            <a:srgbClr val="FFFFFF">
              <a:alpha val="69804"/>
            </a:srgbClr>
          </a:solidFill>
          <a:ln w="3175">
            <a:solidFill>
              <a:schemeClr val="tx1"/>
            </a:solidFill>
          </a:ln>
        </p:spPr>
        <p:txBody>
          <a:bodyPr wrap="square">
            <a:spAutoFit/>
          </a:bodyPr>
          <a:lstStyle/>
          <a:p>
            <a:pPr>
              <a:spcAft>
                <a:spcPts val="600"/>
              </a:spcAft>
            </a:pPr>
            <a:r>
              <a:rPr lang="en-GB" sz="1600" b="1" noProof="0" dirty="0">
                <a:solidFill>
                  <a:srgbClr val="AF0001"/>
                </a:solidFill>
                <a:latin typeface="Aptos" panose="020B0004020202020204" pitchFamily="34" charset="0"/>
              </a:rPr>
              <a:t>Conclusions:</a:t>
            </a:r>
          </a:p>
          <a:p>
            <a:endParaRPr lang="en-GB" sz="1500" b="1" dirty="0">
              <a:latin typeface="Aptos" panose="020B0004020202020204" pitchFamily="34" charset="0"/>
            </a:endParaRPr>
          </a:p>
          <a:p>
            <a:pPr marL="285750" lvl="0" indent="-285750" defTabSz="914400" eaLnBrk="0" fontAlgn="base" hangingPunct="0">
              <a:spcBef>
                <a:spcPct val="0"/>
              </a:spcBef>
              <a:spcAft>
                <a:spcPct val="0"/>
              </a:spcAft>
              <a:buFont typeface="Arial" panose="020B0604020202020204" pitchFamily="34" charset="0"/>
              <a:buChar char="•"/>
            </a:pPr>
            <a:r>
              <a:rPr lang="en-BE" altLang="en-BE" sz="1500" dirty="0">
                <a:latin typeface="Aptos" panose="020B0004020202020204" pitchFamily="34" charset="0"/>
              </a:rPr>
              <a:t>The </a:t>
            </a:r>
            <a:r>
              <a:rPr lang="en-BE" altLang="en-BE" sz="1500" b="1" dirty="0">
                <a:latin typeface="Aptos" panose="020B0004020202020204" pitchFamily="34" charset="0"/>
              </a:rPr>
              <a:t>EU’s squid supply chains </a:t>
            </a:r>
            <a:r>
              <a:rPr lang="en-BE" altLang="en-BE" sz="1500" dirty="0">
                <a:latin typeface="Aptos" panose="020B0004020202020204" pitchFamily="34" charset="0"/>
              </a:rPr>
              <a:t>are currently exposed to serious </a:t>
            </a:r>
            <a:r>
              <a:rPr lang="en-BE" altLang="en-BE" sz="1500" b="1" dirty="0">
                <a:latin typeface="Aptos" panose="020B0004020202020204" pitchFamily="34" charset="0"/>
              </a:rPr>
              <a:t>environmental and social risks</a:t>
            </a:r>
          </a:p>
          <a:p>
            <a:pPr defTabSz="914400" eaLnBrk="0" fontAlgn="base" hangingPunct="0">
              <a:spcBef>
                <a:spcPct val="0"/>
              </a:spcBef>
              <a:spcAft>
                <a:spcPct val="0"/>
              </a:spcAft>
            </a:pPr>
            <a:endParaRPr lang="en-BE" altLang="en-BE" sz="1500" dirty="0">
              <a:latin typeface="Aptos" panose="020B00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BE" altLang="en-BE" sz="1500" dirty="0">
                <a:latin typeface="Aptos" panose="020B0004020202020204" pitchFamily="34" charset="0"/>
              </a:rPr>
              <a:t>Part of them originate from </a:t>
            </a:r>
            <a:r>
              <a:rPr lang="en-BE" altLang="en-BE" sz="1500" b="1" dirty="0">
                <a:latin typeface="Aptos" panose="020B0004020202020204" pitchFamily="34" charset="0"/>
              </a:rPr>
              <a:t>unregulated fisheries </a:t>
            </a:r>
            <a:r>
              <a:rPr lang="en-BE" altLang="en-BE" sz="1500" dirty="0">
                <a:latin typeface="Aptos" panose="020B0004020202020204" pitchFamily="34" charset="0"/>
              </a:rPr>
              <a:t>linked to:</a:t>
            </a:r>
          </a:p>
          <a:p>
            <a:pPr marL="742950" lvl="1" indent="-285750" defTabSz="914400" eaLnBrk="0" fontAlgn="base" hangingPunct="0">
              <a:spcBef>
                <a:spcPct val="0"/>
              </a:spcBef>
              <a:spcAft>
                <a:spcPct val="0"/>
              </a:spcAft>
              <a:buFont typeface="Arial" panose="020B0604020202020204" pitchFamily="34" charset="0"/>
              <a:buChar char="•"/>
            </a:pPr>
            <a:r>
              <a:rPr lang="en-BE" altLang="en-BE" sz="1500" b="1" dirty="0">
                <a:latin typeface="Aptos" panose="020B0004020202020204" pitchFamily="34" charset="0"/>
              </a:rPr>
              <a:t>unsustainable fishing,</a:t>
            </a:r>
          </a:p>
          <a:p>
            <a:pPr marL="742950" lvl="1" indent="-285750" defTabSz="914400" eaLnBrk="0" fontAlgn="base" hangingPunct="0">
              <a:spcBef>
                <a:spcPct val="0"/>
              </a:spcBef>
              <a:spcAft>
                <a:spcPct val="0"/>
              </a:spcAft>
              <a:buFont typeface="Arial" panose="020B0604020202020204" pitchFamily="34" charset="0"/>
              <a:buChar char="•"/>
            </a:pPr>
            <a:r>
              <a:rPr lang="en-BE" altLang="en-BE" sz="1500" b="1" dirty="0">
                <a:latin typeface="Aptos" panose="020B0004020202020204" pitchFamily="34" charset="0"/>
              </a:rPr>
              <a:t>ecosystem degradation, and</a:t>
            </a:r>
          </a:p>
          <a:p>
            <a:pPr marL="742950" lvl="1" indent="-285750" defTabSz="914400" eaLnBrk="0" fontAlgn="base" hangingPunct="0">
              <a:spcBef>
                <a:spcPct val="0"/>
              </a:spcBef>
              <a:spcAft>
                <a:spcPct val="0"/>
              </a:spcAft>
              <a:buFont typeface="Arial" panose="020B0604020202020204" pitchFamily="34" charset="0"/>
              <a:buChar char="•"/>
            </a:pPr>
            <a:r>
              <a:rPr lang="en-BE" altLang="en-BE" sz="1500" b="1" dirty="0">
                <a:latin typeface="Aptos" panose="020B0004020202020204" pitchFamily="34" charset="0"/>
              </a:rPr>
              <a:t>human rights violations.</a:t>
            </a:r>
          </a:p>
          <a:p>
            <a:pPr defTabSz="914400" eaLnBrk="0" fontAlgn="base" hangingPunct="0">
              <a:spcBef>
                <a:spcPct val="0"/>
              </a:spcBef>
              <a:spcAft>
                <a:spcPct val="0"/>
              </a:spcAft>
            </a:pPr>
            <a:endParaRPr lang="en-BE" altLang="en-BE" sz="1500" dirty="0">
              <a:latin typeface="Aptos" panose="020B00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BE" altLang="en-BE" sz="1500" b="1" dirty="0">
                <a:latin typeface="Aptos" panose="020B0004020202020204" pitchFamily="34" charset="0"/>
              </a:rPr>
              <a:t>EU fishers</a:t>
            </a:r>
            <a:r>
              <a:rPr lang="en-BE" altLang="en-BE" sz="1500" dirty="0">
                <a:latin typeface="Aptos" panose="020B0004020202020204" pitchFamily="34" charset="0"/>
              </a:rPr>
              <a:t>, subject to stricter rules, risk being undermined by cheaper imports resulting from an </a:t>
            </a:r>
            <a:r>
              <a:rPr lang="en-BE" altLang="en-BE" sz="1500" b="1" dirty="0">
                <a:latin typeface="Aptos" panose="020B0004020202020204" pitchFamily="34" charset="0"/>
              </a:rPr>
              <a:t>uneven playing field</a:t>
            </a:r>
            <a:r>
              <a:rPr lang="en-BE" altLang="en-BE" sz="1500" dirty="0">
                <a:latin typeface="Aptos" panose="020B0004020202020204" pitchFamily="34" charset="0"/>
              </a:rPr>
              <a:t>.</a:t>
            </a:r>
          </a:p>
          <a:p>
            <a:pPr defTabSz="914400" eaLnBrk="0" fontAlgn="base" hangingPunct="0">
              <a:spcBef>
                <a:spcPct val="0"/>
              </a:spcBef>
              <a:spcAft>
                <a:spcPct val="0"/>
              </a:spcAft>
            </a:pPr>
            <a:endParaRPr lang="en-BE" altLang="en-BE" sz="1500" dirty="0">
              <a:latin typeface="Aptos" panose="020B00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BE" altLang="en-BE" sz="1500" dirty="0">
                <a:latin typeface="Aptos" panose="020B0004020202020204" pitchFamily="34" charset="0"/>
              </a:rPr>
              <a:t>As a key market for squid, the EU has both the influence and the responsibility to act.</a:t>
            </a:r>
          </a:p>
          <a:p>
            <a:endParaRPr lang="en-GB" sz="1500" noProof="0" dirty="0">
              <a:latin typeface="Aptos" panose="020B0004020202020204" pitchFamily="34" charset="0"/>
            </a:endParaRPr>
          </a:p>
          <a:p>
            <a:pPr marL="285750" indent="-285750">
              <a:spcAft>
                <a:spcPts val="600"/>
              </a:spcAft>
              <a:buFont typeface="Arial" panose="020B0604020202020204" pitchFamily="34" charset="0"/>
              <a:buChar char="•"/>
            </a:pPr>
            <a:endParaRPr lang="en-GB" sz="1400" noProof="0" dirty="0">
              <a:latin typeface="Aptos" panose="020B0004020202020204" pitchFamily="34" charset="0"/>
            </a:endParaRPr>
          </a:p>
        </p:txBody>
      </p:sp>
      <p:pic>
        <p:nvPicPr>
          <p:cNvPr id="2" name="Google Shape;97;p2">
            <a:extLst>
              <a:ext uri="{FF2B5EF4-FFF2-40B4-BE49-F238E27FC236}">
                <a16:creationId xmlns:a16="http://schemas.microsoft.com/office/drawing/2014/main" id="{2DF648CB-E5A9-464E-92D4-2BC1DDCA9D7C}"/>
              </a:ext>
            </a:extLst>
          </p:cNvPr>
          <p:cNvPicPr preferRelativeResize="0"/>
          <p:nvPr/>
        </p:nvPicPr>
        <p:blipFill rotWithShape="1">
          <a:blip r:embed="rId3">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573691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grpSp>
        <p:nvGrpSpPr>
          <p:cNvPr id="378" name="Google Shape;378;p10"/>
          <p:cNvGrpSpPr/>
          <p:nvPr/>
        </p:nvGrpSpPr>
        <p:grpSpPr>
          <a:xfrm>
            <a:off x="5532241" y="1606822"/>
            <a:ext cx="3364419" cy="4831559"/>
            <a:chOff x="1083921" y="0"/>
            <a:chExt cx="4744049" cy="6858000"/>
          </a:xfrm>
        </p:grpSpPr>
        <p:pic>
          <p:nvPicPr>
            <p:cNvPr id="379" name="Google Shape;379;p10"/>
            <p:cNvPicPr preferRelativeResize="0"/>
            <p:nvPr/>
          </p:nvPicPr>
          <p:blipFill rotWithShape="1">
            <a:blip r:embed="rId3">
              <a:alphaModFix/>
            </a:blip>
            <a:srcRect/>
            <a:stretch/>
          </p:blipFill>
          <p:spPr>
            <a:xfrm>
              <a:off x="1083921" y="0"/>
              <a:ext cx="4730750" cy="6858000"/>
            </a:xfrm>
            <a:prstGeom prst="rect">
              <a:avLst/>
            </a:prstGeom>
            <a:noFill/>
            <a:ln>
              <a:noFill/>
            </a:ln>
          </p:spPr>
        </p:pic>
        <p:pic>
          <p:nvPicPr>
            <p:cNvPr id="380" name="Google Shape;380;p10" descr="A blue and white poster with text&#10;&#10;AI-generated content may be incorrect."/>
            <p:cNvPicPr preferRelativeResize="0"/>
            <p:nvPr/>
          </p:nvPicPr>
          <p:blipFill rotWithShape="1">
            <a:blip r:embed="rId4">
              <a:alphaModFix/>
            </a:blip>
            <a:srcRect/>
            <a:stretch/>
          </p:blipFill>
          <p:spPr>
            <a:xfrm>
              <a:off x="1097220" y="749613"/>
              <a:ext cx="4730750" cy="6070225"/>
            </a:xfrm>
            <a:prstGeom prst="rect">
              <a:avLst/>
            </a:prstGeom>
            <a:noFill/>
            <a:ln>
              <a:noFill/>
            </a:ln>
          </p:spPr>
        </p:pic>
      </p:grpSp>
      <p:pic>
        <p:nvPicPr>
          <p:cNvPr id="381" name="Google Shape;381;p10" descr="Civil society groups launch Global Charter for Fisheries"/>
          <p:cNvPicPr preferRelativeResize="0"/>
          <p:nvPr/>
        </p:nvPicPr>
        <p:blipFill rotWithShape="1">
          <a:blip r:embed="rId5">
            <a:alphaModFix/>
          </a:blip>
          <a:srcRect/>
          <a:stretch/>
        </p:blipFill>
        <p:spPr>
          <a:xfrm>
            <a:off x="1506582" y="5678464"/>
            <a:ext cx="2469019" cy="1179536"/>
          </a:xfrm>
          <a:prstGeom prst="rect">
            <a:avLst/>
          </a:prstGeom>
          <a:noFill/>
          <a:ln>
            <a:noFill/>
          </a:ln>
        </p:spPr>
      </p:pic>
      <p:pic>
        <p:nvPicPr>
          <p:cNvPr id="382" name="Google Shape;382;p10" descr="A map of the world with red circles&#10;&#10;AI-generated content may be incorrect."/>
          <p:cNvPicPr preferRelativeResize="0"/>
          <p:nvPr/>
        </p:nvPicPr>
        <p:blipFill rotWithShape="1">
          <a:blip r:embed="rId6">
            <a:alphaModFix/>
          </a:blip>
          <a:srcRect/>
          <a:stretch/>
        </p:blipFill>
        <p:spPr>
          <a:xfrm>
            <a:off x="340119" y="3052794"/>
            <a:ext cx="4922913" cy="2727081"/>
          </a:xfrm>
          <a:prstGeom prst="rect">
            <a:avLst/>
          </a:prstGeom>
          <a:noFill/>
          <a:ln>
            <a:noFill/>
          </a:ln>
        </p:spPr>
      </p:pic>
      <p:sp>
        <p:nvSpPr>
          <p:cNvPr id="2" name="TextBox 1">
            <a:extLst>
              <a:ext uri="{FF2B5EF4-FFF2-40B4-BE49-F238E27FC236}">
                <a16:creationId xmlns:a16="http://schemas.microsoft.com/office/drawing/2014/main" id="{233C1F37-A77A-C44C-0DC2-78AC4C44F4F2}"/>
              </a:ext>
            </a:extLst>
          </p:cNvPr>
          <p:cNvSpPr txBox="1"/>
          <p:nvPr/>
        </p:nvSpPr>
        <p:spPr>
          <a:xfrm>
            <a:off x="340119" y="1673270"/>
            <a:ext cx="4652295" cy="1431161"/>
          </a:xfrm>
          <a:prstGeom prst="rect">
            <a:avLst/>
          </a:prstGeom>
          <a:noFill/>
        </p:spPr>
        <p:txBody>
          <a:bodyPr wrap="square" rtlCol="0">
            <a:spAutoFit/>
          </a:bodyPr>
          <a:lstStyle/>
          <a:p>
            <a:r>
              <a:rPr lang="en-GB" b="1" dirty="0">
                <a:solidFill>
                  <a:srgbClr val="AF0001"/>
                </a:solidFill>
                <a:latin typeface="Aptos" panose="020B0004020202020204" pitchFamily="34" charset="0"/>
              </a:rPr>
              <a:t>Recommendations</a:t>
            </a:r>
            <a:r>
              <a:rPr lang="en-GB" b="1" noProof="0" dirty="0">
                <a:solidFill>
                  <a:srgbClr val="AF0001"/>
                </a:solidFill>
                <a:latin typeface="Aptos" panose="020B0004020202020204" pitchFamily="34" charset="0"/>
              </a:rPr>
              <a:t>:</a:t>
            </a:r>
          </a:p>
          <a:p>
            <a:endParaRPr lang="en-GB" b="1" noProof="0" dirty="0">
              <a:solidFill>
                <a:srgbClr val="AF0001"/>
              </a:solidFill>
              <a:latin typeface="Aptos" panose="020B0004020202020204" pitchFamily="34" charset="0"/>
            </a:endParaRPr>
          </a:p>
          <a:p>
            <a:pPr marL="285750" indent="-285750">
              <a:buFont typeface="Arial" panose="020B0604020202020204" pitchFamily="34" charset="0"/>
              <a:buChar char="•"/>
            </a:pPr>
            <a:r>
              <a:rPr lang="en-GB" sz="1500" noProof="0" dirty="0">
                <a:latin typeface="Aptos" panose="020B0004020202020204" pitchFamily="34" charset="0"/>
              </a:rPr>
              <a:t>To all coastal and Flag States, the adoption of the </a:t>
            </a:r>
            <a:r>
              <a:rPr lang="en-GB" sz="1500" b="1" dirty="0">
                <a:solidFill>
                  <a:srgbClr val="C00000"/>
                </a:solidFill>
                <a:latin typeface="Kanit"/>
                <a:ea typeface="Kanit"/>
                <a:cs typeface="Kanit"/>
                <a:sym typeface="Kanit"/>
              </a:rPr>
              <a:t>Global Charter for Fisheries  Transparency</a:t>
            </a:r>
          </a:p>
          <a:p>
            <a:endParaRPr lang="en-GB" noProof="0" dirty="0"/>
          </a:p>
        </p:txBody>
      </p:sp>
      <p:pic>
        <p:nvPicPr>
          <p:cNvPr id="3" name="Google Shape;97;p2">
            <a:extLst>
              <a:ext uri="{FF2B5EF4-FFF2-40B4-BE49-F238E27FC236}">
                <a16:creationId xmlns:a16="http://schemas.microsoft.com/office/drawing/2014/main" id="{56511DCD-4261-166B-4FA8-12B62A0FFDEC}"/>
              </a:ext>
            </a:extLst>
          </p:cNvPr>
          <p:cNvPicPr preferRelativeResize="0"/>
          <p:nvPr/>
        </p:nvPicPr>
        <p:blipFill rotWithShape="1">
          <a:blip r:embed="rId7">
            <a:alphaModFix/>
          </a:blip>
          <a:srcRect/>
          <a:stretch/>
        </p:blipFill>
        <p:spPr>
          <a:xfrm>
            <a:off x="588580" y="549877"/>
            <a:ext cx="1468581" cy="9859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85E67-B636-2BCC-696A-E91C8A35EF45}"/>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C6B0F6E5-62AF-E5B4-337E-EF05660BFA6F}"/>
              </a:ext>
            </a:extLst>
          </p:cNvPr>
          <p:cNvSpPr txBox="1"/>
          <p:nvPr/>
        </p:nvSpPr>
        <p:spPr>
          <a:xfrm>
            <a:off x="457200" y="1879312"/>
            <a:ext cx="8229599" cy="3000821"/>
          </a:xfrm>
          <a:prstGeom prst="rect">
            <a:avLst/>
          </a:prstGeom>
          <a:solidFill>
            <a:srgbClr val="FFFFFF">
              <a:alpha val="69804"/>
            </a:srgbClr>
          </a:solidFill>
          <a:ln w="3175">
            <a:solidFill>
              <a:schemeClr val="tx1"/>
            </a:solidFill>
          </a:ln>
        </p:spPr>
        <p:txBody>
          <a:bodyPr wrap="square">
            <a:spAutoFit/>
          </a:bodyPr>
          <a:lstStyle/>
          <a:p>
            <a:pPr>
              <a:spcAft>
                <a:spcPts val="600"/>
              </a:spcAft>
            </a:pPr>
            <a:r>
              <a:rPr lang="en-GB" sz="1600" b="1" noProof="0" dirty="0">
                <a:solidFill>
                  <a:srgbClr val="AF0001"/>
                </a:solidFill>
                <a:latin typeface="Aptos" panose="020B0004020202020204" pitchFamily="34" charset="0"/>
              </a:rPr>
              <a:t>Recommendations:</a:t>
            </a:r>
          </a:p>
          <a:p>
            <a:endParaRPr lang="en-GB" sz="500" b="1" noProof="0" dirty="0">
              <a:solidFill>
                <a:srgbClr val="AF0001"/>
              </a:solidFill>
              <a:latin typeface="Aptos" panose="020B0004020202020204" pitchFamily="34" charset="0"/>
            </a:endParaRPr>
          </a:p>
          <a:p>
            <a:endParaRPr lang="en-GB" sz="1500" noProof="0" dirty="0">
              <a:latin typeface="Aptos" panose="020B0004020202020204" pitchFamily="34" charset="0"/>
            </a:endParaRPr>
          </a:p>
          <a:p>
            <a:pPr marL="285750" indent="-285750">
              <a:buFont typeface="Arial" panose="020B0604020202020204" pitchFamily="34" charset="0"/>
              <a:buChar char="•"/>
            </a:pPr>
            <a:r>
              <a:rPr lang="en-GB" sz="1500" b="1" dirty="0">
                <a:latin typeface="Aptos" panose="020B0004020202020204" pitchFamily="34" charset="0"/>
              </a:rPr>
              <a:t>Reinforce existing import control mechanisms across the EU</a:t>
            </a:r>
            <a:r>
              <a:rPr lang="en-GB" sz="1500" dirty="0">
                <a:latin typeface="Aptos" panose="020B0004020202020204" pitchFamily="34" charset="0"/>
              </a:rPr>
              <a:t>, ensuring they include squid species, such as Argentine shortfin squid, that are at high risk of being associated with forced labour and IUU fishing practices.</a:t>
            </a:r>
          </a:p>
          <a:p>
            <a:pPr marL="285750" indent="-285750">
              <a:buFont typeface="Arial" panose="020B0604020202020204" pitchFamily="34" charset="0"/>
              <a:buChar char="•"/>
            </a:pPr>
            <a:endParaRPr lang="en-GB" altLang="en-BE" sz="1500" dirty="0">
              <a:latin typeface="Aptos" panose="020B0004020202020204" pitchFamily="34" charset="0"/>
            </a:endParaRPr>
          </a:p>
          <a:p>
            <a:pPr marL="285750" indent="-285750">
              <a:buFont typeface="Arial" panose="020B0604020202020204" pitchFamily="34" charset="0"/>
              <a:buChar char="•"/>
            </a:pPr>
            <a:r>
              <a:rPr lang="en-BE" altLang="en-BE" sz="1500" dirty="0">
                <a:latin typeface="Aptos" panose="020B0004020202020204" pitchFamily="34" charset="0"/>
              </a:rPr>
              <a:t>Push for the </a:t>
            </a:r>
            <a:r>
              <a:rPr lang="en-GB" altLang="en-BE" sz="1500" dirty="0">
                <a:latin typeface="Aptos" panose="020B0004020202020204" pitchFamily="34" charset="0"/>
              </a:rPr>
              <a:t>establishment</a:t>
            </a:r>
            <a:r>
              <a:rPr lang="en-BE" altLang="en-BE" sz="1500" dirty="0">
                <a:latin typeface="Aptos" panose="020B0004020202020204" pitchFamily="34" charset="0"/>
              </a:rPr>
              <a:t> </a:t>
            </a:r>
            <a:r>
              <a:rPr lang="en-GB" altLang="en-BE" sz="1500" dirty="0">
                <a:latin typeface="Aptos" panose="020B0004020202020204" pitchFamily="34" charset="0"/>
              </a:rPr>
              <a:t>of appropriate</a:t>
            </a:r>
            <a:r>
              <a:rPr lang="en-BE" altLang="en-BE" sz="1500" dirty="0">
                <a:latin typeface="Aptos" panose="020B0004020202020204" pitchFamily="34" charset="0"/>
              </a:rPr>
              <a:t> multilateral </a:t>
            </a:r>
            <a:r>
              <a:rPr lang="en-BE" altLang="en-BE" sz="1500" b="1" dirty="0">
                <a:latin typeface="Aptos" panose="020B0004020202020204" pitchFamily="34" charset="0"/>
              </a:rPr>
              <a:t>governance structures </a:t>
            </a:r>
            <a:r>
              <a:rPr lang="en-BE" altLang="en-BE" sz="1500" dirty="0">
                <a:latin typeface="Aptos" panose="020B0004020202020204" pitchFamily="34" charset="0"/>
              </a:rPr>
              <a:t>for the effective </a:t>
            </a:r>
            <a:r>
              <a:rPr lang="en-BE" altLang="en-BE" sz="1500" b="1" dirty="0">
                <a:latin typeface="Aptos" panose="020B0004020202020204" pitchFamily="34" charset="0"/>
              </a:rPr>
              <a:t>regional conservation and management of Argentine shortfin </a:t>
            </a:r>
            <a:r>
              <a:rPr lang="en-BE" altLang="en-BE" sz="1500" dirty="0">
                <a:latin typeface="Aptos" panose="020B0004020202020204" pitchFamily="34" charset="0"/>
              </a:rPr>
              <a:t>squid in the Southwest Atlantic</a:t>
            </a:r>
          </a:p>
          <a:p>
            <a:endParaRPr lang="en-GB" sz="1500" noProof="0" dirty="0">
              <a:latin typeface="Aptos" panose="020B0004020202020204" pitchFamily="34" charset="0"/>
            </a:endParaRPr>
          </a:p>
          <a:p>
            <a:pPr algn="l"/>
            <a:endParaRPr lang="en-GB" sz="1400" noProof="0" dirty="0">
              <a:latin typeface="Aptos" panose="020B0004020202020204" pitchFamily="34" charset="0"/>
            </a:endParaRPr>
          </a:p>
          <a:p>
            <a:pPr algn="l"/>
            <a:endParaRPr lang="en-GB" sz="1400" noProof="0" dirty="0">
              <a:latin typeface="Aptos" panose="020B0004020202020204" pitchFamily="34" charset="0"/>
            </a:endParaRPr>
          </a:p>
        </p:txBody>
      </p:sp>
      <p:pic>
        <p:nvPicPr>
          <p:cNvPr id="2" name="Google Shape;97;p2">
            <a:extLst>
              <a:ext uri="{FF2B5EF4-FFF2-40B4-BE49-F238E27FC236}">
                <a16:creationId xmlns:a16="http://schemas.microsoft.com/office/drawing/2014/main" id="{E069C0A4-F8EA-6105-87ED-83EB326547AC}"/>
              </a:ext>
            </a:extLst>
          </p:cNvPr>
          <p:cNvPicPr preferRelativeResize="0"/>
          <p:nvPr/>
        </p:nvPicPr>
        <p:blipFill rotWithShape="1">
          <a:blip r:embed="rId3">
            <a:alphaModFix/>
          </a:blip>
          <a:srcRect/>
          <a:stretch/>
        </p:blipFill>
        <p:spPr>
          <a:xfrm>
            <a:off x="588580" y="549877"/>
            <a:ext cx="1468581" cy="985933"/>
          </a:xfrm>
          <a:prstGeom prst="rect">
            <a:avLst/>
          </a:prstGeom>
          <a:noFill/>
          <a:ln>
            <a:noFill/>
          </a:ln>
        </p:spPr>
      </p:pic>
      <p:sp>
        <p:nvSpPr>
          <p:cNvPr id="3" name="Rectangle 1">
            <a:extLst>
              <a:ext uri="{FF2B5EF4-FFF2-40B4-BE49-F238E27FC236}">
                <a16:creationId xmlns:a16="http://schemas.microsoft.com/office/drawing/2014/main" id="{85513340-407C-C45F-B953-162F0BC08A2F}"/>
              </a:ext>
            </a:extLst>
          </p:cNvPr>
          <p:cNvSpPr>
            <a:spLocks noChangeArrowheads="1"/>
          </p:cNvSpPr>
          <p:nvPr/>
        </p:nvSpPr>
        <p:spPr bwMode="auto">
          <a:xfrm>
            <a:off x="0" y="-48399"/>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BE" altLang="en-BE"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BE" altLang="en-B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77491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5DA4-1863-2860-2E64-01038310BD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62FFD6F-F515-D8B9-F720-876CE379D8D8}"/>
              </a:ext>
            </a:extLst>
          </p:cNvPr>
          <p:cNvSpPr/>
          <p:nvPr/>
        </p:nvSpPr>
        <p:spPr>
          <a:xfrm>
            <a:off x="0" y="5164644"/>
            <a:ext cx="9144000" cy="1713775"/>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 name="제목 1">
            <a:extLst>
              <a:ext uri="{FF2B5EF4-FFF2-40B4-BE49-F238E27FC236}">
                <a16:creationId xmlns:a16="http://schemas.microsoft.com/office/drawing/2014/main" id="{7C7CA8C7-F60A-7BAD-B347-FC79C2E2F9E2}"/>
              </a:ext>
            </a:extLst>
          </p:cNvPr>
          <p:cNvSpPr>
            <a:spLocks noGrp="1"/>
          </p:cNvSpPr>
          <p:nvPr>
            <p:ph type="ctrTitle"/>
          </p:nvPr>
        </p:nvSpPr>
        <p:spPr>
          <a:xfrm>
            <a:off x="2462783" y="5185064"/>
            <a:ext cx="6681217" cy="1672936"/>
          </a:xfrm>
          <a:solidFill>
            <a:schemeClr val="bg1">
              <a:alpha val="66000"/>
            </a:schemeClr>
          </a:solidFill>
        </p:spPr>
        <p:txBody>
          <a:bodyPr anchor="ctr">
            <a:normAutofit/>
          </a:bodyPr>
          <a:lstStyle/>
          <a:p>
            <a:r>
              <a:rPr lang="en-GB" sz="1800" b="1" cap="all" noProof="0" dirty="0">
                <a:solidFill>
                  <a:srgbClr val="AF0001"/>
                </a:solidFill>
                <a:latin typeface="Aptos" panose="020B0004020202020204" pitchFamily="34" charset="0"/>
                <a:ea typeface="HY견고딕" pitchFamily="18" charset="-127"/>
              </a:rPr>
              <a:t>Thank you</a:t>
            </a:r>
            <a:br>
              <a:rPr lang="en-GB" sz="2000" b="1" cap="all" noProof="0" dirty="0">
                <a:solidFill>
                  <a:srgbClr val="DC0C15"/>
                </a:solidFill>
                <a:latin typeface="Aptos" panose="020B0004020202020204" pitchFamily="34" charset="0"/>
                <a:ea typeface="HY견고딕" pitchFamily="18" charset="-127"/>
              </a:rPr>
            </a:br>
            <a:r>
              <a:rPr lang="en-GB" sz="1400" b="1" cap="all" noProof="0" dirty="0">
                <a:solidFill>
                  <a:srgbClr val="1C1C1C"/>
                </a:solidFill>
                <a:latin typeface="Aptos" panose="020B0004020202020204" pitchFamily="34" charset="0"/>
                <a:ea typeface="HY견고딕" pitchFamily="18" charset="-127"/>
                <a:hlinkClick r:id="rId3">
                  <a:extLst>
                    <a:ext uri="{A12FA001-AC4F-418D-AE19-62706E023703}">
                      <ahyp:hlinkClr xmlns:ahyp="http://schemas.microsoft.com/office/drawing/2018/hyperlinkcolor" val="tx"/>
                    </a:ext>
                  </a:extLst>
                </a:hlinkClick>
              </a:rPr>
              <a:t>www.ejfoundation.org</a:t>
            </a:r>
            <a:endParaRPr lang="en-GB" sz="1600" b="1" noProof="0" dirty="0">
              <a:solidFill>
                <a:srgbClr val="1C1C1C"/>
              </a:solidFill>
              <a:latin typeface="Aptos" panose="020B0004020202020204" pitchFamily="34" charset="0"/>
              <a:ea typeface="HY견고딕" pitchFamily="18" charset="-127"/>
            </a:endParaRPr>
          </a:p>
        </p:txBody>
      </p:sp>
      <p:pic>
        <p:nvPicPr>
          <p:cNvPr id="10" name="Image 9">
            <a:extLst>
              <a:ext uri="{FF2B5EF4-FFF2-40B4-BE49-F238E27FC236}">
                <a16:creationId xmlns:a16="http://schemas.microsoft.com/office/drawing/2014/main" id="{E94DFA8A-731F-D366-CEF6-6E4E075DDF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1" y="5168907"/>
            <a:ext cx="2230581" cy="1672936"/>
          </a:xfrm>
          <a:prstGeom prst="rect">
            <a:avLst/>
          </a:prstGeom>
        </p:spPr>
      </p:pic>
      <p:sp>
        <p:nvSpPr>
          <p:cNvPr id="3" name="ZoneTexte 2">
            <a:extLst>
              <a:ext uri="{FF2B5EF4-FFF2-40B4-BE49-F238E27FC236}">
                <a16:creationId xmlns:a16="http://schemas.microsoft.com/office/drawing/2014/main" id="{1B664F0F-E53C-D225-C286-42D76FFAFF95}"/>
              </a:ext>
            </a:extLst>
          </p:cNvPr>
          <p:cNvSpPr txBox="1"/>
          <p:nvPr/>
        </p:nvSpPr>
        <p:spPr>
          <a:xfrm>
            <a:off x="7276181" y="4940226"/>
            <a:ext cx="1867819" cy="200055"/>
          </a:xfrm>
          <a:prstGeom prst="rect">
            <a:avLst/>
          </a:prstGeom>
          <a:noFill/>
        </p:spPr>
        <p:txBody>
          <a:bodyPr wrap="none" rtlCol="0">
            <a:spAutoFit/>
          </a:bodyPr>
          <a:lstStyle/>
          <a:p>
            <a:r>
              <a:rPr lang="en-GB" sz="700" i="1" noProof="0" dirty="0">
                <a:solidFill>
                  <a:schemeClr val="bg1">
                    <a:lumMod val="95000"/>
                  </a:schemeClr>
                </a:solidFill>
              </a:rPr>
              <a:t>Chinese-owned fishing vessels in Mozambique</a:t>
            </a:r>
          </a:p>
        </p:txBody>
      </p:sp>
      <p:pic>
        <p:nvPicPr>
          <p:cNvPr id="5" name="Picture 2">
            <a:extLst>
              <a:ext uri="{FF2B5EF4-FFF2-40B4-BE49-F238E27FC236}">
                <a16:creationId xmlns:a16="http://schemas.microsoft.com/office/drawing/2014/main" id="{A19B1D26-5009-DAE6-B8D3-D64B9D57D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704"/>
            <a:ext cx="9251576" cy="519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83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74ED892F-9829-55E4-AFB4-7588805C128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F7A9437-2833-4A1D-D6E2-AA2EE09256CE}"/>
              </a:ext>
            </a:extLst>
          </p:cNvPr>
          <p:cNvSpPr txBox="1"/>
          <p:nvPr/>
        </p:nvSpPr>
        <p:spPr>
          <a:xfrm>
            <a:off x="457200" y="2000125"/>
            <a:ext cx="3958684" cy="4478149"/>
          </a:xfrm>
          <a:prstGeom prst="rect">
            <a:avLst/>
          </a:prstGeom>
          <a:noFill/>
        </p:spPr>
        <p:txBody>
          <a:bodyPr wrap="square">
            <a:spAutoFit/>
          </a:bodyPr>
          <a:lstStyle/>
          <a:p>
            <a:pPr algn="ctr"/>
            <a:r>
              <a:rPr lang="en-GB" sz="1500" b="1" noProof="0" dirty="0">
                <a:latin typeface="Aptos" panose="020B0004020202020204" pitchFamily="34" charset="0"/>
              </a:rPr>
              <a:t>INDEX</a:t>
            </a:r>
          </a:p>
          <a:p>
            <a:endParaRPr lang="en-GB" sz="1500" noProof="0" dirty="0">
              <a:latin typeface="Aptos" panose="020B0004020202020204" pitchFamily="34" charset="0"/>
            </a:endParaRPr>
          </a:p>
          <a:p>
            <a:pPr marL="285750" indent="-285750">
              <a:buFont typeface="Police système Courant"/>
              <a:buChar char="▻"/>
            </a:pPr>
            <a:r>
              <a:rPr lang="en-GB" sz="1500" b="1" dirty="0">
                <a:solidFill>
                  <a:srgbClr val="AF0001"/>
                </a:solidFill>
                <a:latin typeface="Aptos" panose="020B0004020202020204" pitchFamily="34" charset="0"/>
              </a:rPr>
              <a:t>Brief g</a:t>
            </a:r>
            <a:r>
              <a:rPr lang="en-GB" sz="1500" b="1" noProof="0" dirty="0">
                <a:solidFill>
                  <a:srgbClr val="AF0001"/>
                </a:solidFill>
                <a:latin typeface="Aptos" panose="020B0004020202020204" pitchFamily="34" charset="0"/>
              </a:rPr>
              <a:t>lobal context</a:t>
            </a:r>
          </a:p>
          <a:p>
            <a:endParaRPr lang="en-GB" sz="1500" noProof="0" dirty="0">
              <a:latin typeface="Aptos" panose="020B0004020202020204" pitchFamily="34" charset="0"/>
            </a:endParaRPr>
          </a:p>
          <a:p>
            <a:pPr marL="285750" indent="-285750">
              <a:buFont typeface="Police système Courant"/>
              <a:buChar char="▻"/>
            </a:pPr>
            <a:r>
              <a:rPr lang="en-GB" sz="1500" b="1" noProof="0" dirty="0">
                <a:solidFill>
                  <a:srgbClr val="AF0001"/>
                </a:solidFill>
                <a:latin typeface="Aptos" panose="020B0004020202020204" pitchFamily="34" charset="0"/>
              </a:rPr>
              <a:t>Expedition to the Southwest Atlantic</a:t>
            </a:r>
          </a:p>
          <a:p>
            <a:pPr marL="742950" lvl="1" indent="-285750">
              <a:buFont typeface="Police système Courant"/>
              <a:buChar char="▻"/>
            </a:pPr>
            <a:r>
              <a:rPr lang="en-GB" sz="1500" noProof="0" dirty="0">
                <a:latin typeface="Aptos" panose="020B0004020202020204" pitchFamily="34" charset="0"/>
              </a:rPr>
              <a:t>Lack of </a:t>
            </a:r>
            <a:r>
              <a:rPr lang="en-GB" sz="1500" b="1" noProof="0" dirty="0">
                <a:latin typeface="Aptos" panose="020B0004020202020204" pitchFamily="34" charset="0"/>
              </a:rPr>
              <a:t>regulation</a:t>
            </a:r>
          </a:p>
          <a:p>
            <a:pPr marL="742950" lvl="1" indent="-285750">
              <a:buFont typeface="Police système Courant"/>
              <a:buChar char="▻"/>
            </a:pPr>
            <a:r>
              <a:rPr lang="en-GB" sz="1500" b="1" noProof="0" dirty="0">
                <a:latin typeface="Aptos" panose="020B0004020202020204" pitchFamily="34" charset="0"/>
              </a:rPr>
              <a:t>Overexploitation</a:t>
            </a:r>
          </a:p>
          <a:p>
            <a:pPr marL="742950" lvl="1" indent="-285750">
              <a:buFont typeface="Police système Courant"/>
              <a:buChar char="▻"/>
            </a:pPr>
            <a:r>
              <a:rPr lang="en-GB" sz="1500" b="1" noProof="0" dirty="0">
                <a:latin typeface="Aptos" panose="020B0004020202020204" pitchFamily="34" charset="0"/>
              </a:rPr>
              <a:t>Human rights </a:t>
            </a:r>
            <a:r>
              <a:rPr lang="en-GB" sz="1500" noProof="0" dirty="0">
                <a:latin typeface="Aptos" panose="020B0004020202020204" pitchFamily="34" charset="0"/>
              </a:rPr>
              <a:t>abuses</a:t>
            </a:r>
            <a:endParaRPr lang="en-GB" sz="1500" b="1" noProof="0" dirty="0">
              <a:latin typeface="Aptos" panose="020B0004020202020204" pitchFamily="34" charset="0"/>
            </a:endParaRPr>
          </a:p>
          <a:p>
            <a:pPr marL="742950" lvl="1" indent="-285750">
              <a:buFont typeface="Police système Courant"/>
              <a:buChar char="▻"/>
            </a:pPr>
            <a:r>
              <a:rPr lang="en-GB" sz="1500" b="1" noProof="0" dirty="0">
                <a:latin typeface="Aptos" panose="020B0004020202020204" pitchFamily="34" charset="0"/>
              </a:rPr>
              <a:t>Environmental</a:t>
            </a:r>
            <a:r>
              <a:rPr lang="en-GB" sz="1500" noProof="0" dirty="0">
                <a:latin typeface="Aptos" panose="020B0004020202020204" pitchFamily="34" charset="0"/>
              </a:rPr>
              <a:t> abuses</a:t>
            </a:r>
            <a:endParaRPr lang="en-GB" sz="1500" b="1" noProof="0" dirty="0">
              <a:latin typeface="Aptos" panose="020B0004020202020204" pitchFamily="34" charset="0"/>
            </a:endParaRPr>
          </a:p>
          <a:p>
            <a:pPr marL="742950" lvl="1" indent="-285750">
              <a:buFont typeface="Police système Courant"/>
              <a:buChar char="▻"/>
            </a:pPr>
            <a:endParaRPr lang="en-GB" sz="1500" noProof="0" dirty="0">
              <a:latin typeface="Aptos" panose="020B0004020202020204" pitchFamily="34" charset="0"/>
            </a:endParaRPr>
          </a:p>
          <a:p>
            <a:pPr marL="285750" indent="-285750">
              <a:buFont typeface="Police système Courant"/>
              <a:buChar char="▻"/>
            </a:pPr>
            <a:r>
              <a:rPr lang="en-GB" sz="1500" b="1" noProof="0" dirty="0">
                <a:solidFill>
                  <a:srgbClr val="AF0001"/>
                </a:solidFill>
                <a:latin typeface="Aptos" panose="020B0004020202020204" pitchFamily="34" charset="0"/>
              </a:rPr>
              <a:t> EU </a:t>
            </a:r>
            <a:r>
              <a:rPr lang="en-GB" sz="1500" b="1" dirty="0">
                <a:solidFill>
                  <a:srgbClr val="AF0001"/>
                </a:solidFill>
                <a:latin typeface="Aptos" panose="020B0004020202020204" pitchFamily="34" charset="0"/>
              </a:rPr>
              <a:t>and Argentine </a:t>
            </a:r>
            <a:r>
              <a:rPr lang="en-GB" sz="1500" b="1" noProof="0" dirty="0">
                <a:solidFill>
                  <a:srgbClr val="AF0001"/>
                </a:solidFill>
                <a:latin typeface="Aptos" panose="020B0004020202020204" pitchFamily="34" charset="0"/>
              </a:rPr>
              <a:t>shortfin squid</a:t>
            </a:r>
          </a:p>
          <a:p>
            <a:pPr marL="742950" lvl="1" indent="-285750">
              <a:buFont typeface="Police système Courant"/>
              <a:buChar char="▻"/>
            </a:pPr>
            <a:r>
              <a:rPr lang="en-GB" sz="1500" b="1" noProof="0" dirty="0">
                <a:latin typeface="Aptos" panose="020B0004020202020204" pitchFamily="34" charset="0"/>
              </a:rPr>
              <a:t>Key market</a:t>
            </a:r>
            <a:endParaRPr lang="en-GB" sz="1500" noProof="0" dirty="0">
              <a:latin typeface="Aptos" panose="020B0004020202020204" pitchFamily="34" charset="0"/>
            </a:endParaRPr>
          </a:p>
          <a:p>
            <a:pPr marL="742950" lvl="1" indent="-285750">
              <a:buFont typeface="Police système Courant"/>
              <a:buChar char="▻"/>
            </a:pPr>
            <a:r>
              <a:rPr lang="en-GB" sz="1500" b="1" noProof="0" dirty="0">
                <a:latin typeface="Aptos" panose="020B0004020202020204" pitchFamily="34" charset="0"/>
              </a:rPr>
              <a:t>Imports</a:t>
            </a:r>
            <a:r>
              <a:rPr lang="en-GB" sz="1500" noProof="0" dirty="0">
                <a:latin typeface="Aptos" panose="020B0004020202020204" pitchFamily="34" charset="0"/>
              </a:rPr>
              <a:t> linked to abuses</a:t>
            </a:r>
          </a:p>
          <a:p>
            <a:pPr marL="742950" lvl="1" indent="-285750">
              <a:buFont typeface="Police système Courant"/>
              <a:buChar char="▻"/>
            </a:pPr>
            <a:r>
              <a:rPr lang="en-GB" sz="1500" b="1" noProof="0" dirty="0">
                <a:latin typeface="Aptos" panose="020B0004020202020204" pitchFamily="34" charset="0"/>
              </a:rPr>
              <a:t>Uneven level playing field</a:t>
            </a:r>
            <a:endParaRPr lang="en-GB" sz="1500" noProof="0" dirty="0">
              <a:latin typeface="Aptos" panose="020B0004020202020204" pitchFamily="34" charset="0"/>
            </a:endParaRPr>
          </a:p>
          <a:p>
            <a:pPr marL="742950" lvl="1" indent="-285750">
              <a:buFont typeface="Police système Courant"/>
              <a:buChar char="▻"/>
            </a:pPr>
            <a:endParaRPr lang="en-GB" sz="1500" noProof="0" dirty="0">
              <a:latin typeface="Aptos" panose="020B0004020202020204" pitchFamily="34" charset="0"/>
            </a:endParaRPr>
          </a:p>
          <a:p>
            <a:pPr marL="285750" indent="-285750">
              <a:buFont typeface="Police système Courant"/>
              <a:buChar char="▻"/>
            </a:pPr>
            <a:r>
              <a:rPr lang="en-GB" sz="1500" b="1" noProof="0" dirty="0">
                <a:solidFill>
                  <a:srgbClr val="AF0001"/>
                </a:solidFill>
                <a:latin typeface="Aptos" panose="020B0004020202020204" pitchFamily="34" charset="0"/>
              </a:rPr>
              <a:t>Conclusions </a:t>
            </a:r>
          </a:p>
          <a:p>
            <a:pPr marL="285750" indent="-285750">
              <a:buFont typeface="Police système Courant"/>
              <a:buChar char="▻"/>
            </a:pPr>
            <a:endParaRPr lang="en-GB" sz="1500" b="1" noProof="0" dirty="0">
              <a:solidFill>
                <a:srgbClr val="AF0001"/>
              </a:solidFill>
              <a:latin typeface="Aptos" panose="020B0004020202020204" pitchFamily="34" charset="0"/>
            </a:endParaRPr>
          </a:p>
          <a:p>
            <a:pPr marL="285750" indent="-285750">
              <a:buFont typeface="Police système Courant"/>
              <a:buChar char="▻"/>
            </a:pPr>
            <a:r>
              <a:rPr lang="en-GB" sz="1500" b="1" noProof="0" dirty="0">
                <a:solidFill>
                  <a:srgbClr val="AF0001"/>
                </a:solidFill>
                <a:latin typeface="Aptos" panose="020B0004020202020204" pitchFamily="34" charset="0"/>
              </a:rPr>
              <a:t>Recommendations</a:t>
            </a:r>
          </a:p>
          <a:p>
            <a:endParaRPr lang="en-GB" sz="1500" noProof="0" dirty="0">
              <a:latin typeface="Aptos" panose="020B0004020202020204" pitchFamily="34" charset="0"/>
            </a:endParaRPr>
          </a:p>
        </p:txBody>
      </p:sp>
      <p:sp>
        <p:nvSpPr>
          <p:cNvPr id="7" name="ZoneTexte 6">
            <a:extLst>
              <a:ext uri="{FF2B5EF4-FFF2-40B4-BE49-F238E27FC236}">
                <a16:creationId xmlns:a16="http://schemas.microsoft.com/office/drawing/2014/main" id="{A91EAF73-9E26-27EC-64BF-BB2C13D8805F}"/>
              </a:ext>
            </a:extLst>
          </p:cNvPr>
          <p:cNvSpPr txBox="1"/>
          <p:nvPr/>
        </p:nvSpPr>
        <p:spPr>
          <a:xfrm>
            <a:off x="5374874" y="6205457"/>
            <a:ext cx="2898550" cy="200055"/>
          </a:xfrm>
          <a:prstGeom prst="rect">
            <a:avLst/>
          </a:prstGeom>
          <a:noFill/>
        </p:spPr>
        <p:txBody>
          <a:bodyPr wrap="none" rtlCol="0">
            <a:spAutoFit/>
          </a:bodyPr>
          <a:lstStyle/>
          <a:p>
            <a:r>
              <a:rPr lang="en-GB" sz="700" i="1" noProof="0" dirty="0"/>
              <a:t>Argentine shortfin squid in a squid fishing vessel in the Southwest Atlantic </a:t>
            </a:r>
          </a:p>
        </p:txBody>
      </p:sp>
      <p:pic>
        <p:nvPicPr>
          <p:cNvPr id="3074" name="Picture 2">
            <a:extLst>
              <a:ext uri="{FF2B5EF4-FFF2-40B4-BE49-F238E27FC236}">
                <a16:creationId xmlns:a16="http://schemas.microsoft.com/office/drawing/2014/main" id="{5FF10937-7573-A3E8-71BC-284DDB6C5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729" y="1582696"/>
            <a:ext cx="3453280" cy="4622761"/>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97;p2">
            <a:extLst>
              <a:ext uri="{FF2B5EF4-FFF2-40B4-BE49-F238E27FC236}">
                <a16:creationId xmlns:a16="http://schemas.microsoft.com/office/drawing/2014/main" id="{CB12768F-8259-52F5-165C-D78B99AC1663}"/>
              </a:ext>
            </a:extLst>
          </p:cNvPr>
          <p:cNvPicPr preferRelativeResize="0"/>
          <p:nvPr/>
        </p:nvPicPr>
        <p:blipFill rotWithShape="1">
          <a:blip r:embed="rId4">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3006915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B102437A-81AA-B0AD-E122-34E609DD90D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F2F3DBEC-43E0-DE35-E55C-9753E012B907}"/>
              </a:ext>
            </a:extLst>
          </p:cNvPr>
          <p:cNvSpPr txBox="1"/>
          <p:nvPr/>
        </p:nvSpPr>
        <p:spPr>
          <a:xfrm>
            <a:off x="457200" y="2269067"/>
            <a:ext cx="3958684" cy="3570208"/>
          </a:xfrm>
          <a:prstGeom prst="rect">
            <a:avLst/>
          </a:prstGeom>
          <a:noFill/>
        </p:spPr>
        <p:txBody>
          <a:bodyPr wrap="square">
            <a:spAutoFit/>
          </a:bodyPr>
          <a:lstStyle/>
          <a:p>
            <a:r>
              <a:rPr lang="en-GB" sz="1600" b="1" noProof="0" dirty="0">
                <a:solidFill>
                  <a:srgbClr val="AF0001"/>
                </a:solidFill>
                <a:latin typeface="Aptos" panose="020B0004020202020204" pitchFamily="34" charset="0"/>
              </a:rPr>
              <a:t>Brief global context</a:t>
            </a:r>
          </a:p>
          <a:p>
            <a:endParaRPr lang="en-GB" sz="1500" noProof="0" dirty="0">
              <a:latin typeface="Aptos" panose="020B0004020202020204" pitchFamily="34" charset="0"/>
            </a:endParaRPr>
          </a:p>
          <a:p>
            <a:endParaRPr lang="en-GB" sz="1500" noProof="0" dirty="0">
              <a:latin typeface="Aptos" panose="020B0004020202020204" pitchFamily="34" charset="0"/>
            </a:endParaRPr>
          </a:p>
          <a:p>
            <a:r>
              <a:rPr lang="en-GB" sz="1500" noProof="0" dirty="0">
                <a:latin typeface="Aptos" panose="020B0004020202020204" pitchFamily="34" charset="0"/>
              </a:rPr>
              <a:t>2017 – 2020: </a:t>
            </a:r>
            <a:r>
              <a:rPr lang="en-GB" sz="1500" b="1" noProof="0" dirty="0">
                <a:latin typeface="Aptos" panose="020B0004020202020204" pitchFamily="34" charset="0"/>
              </a:rPr>
              <a:t>70% </a:t>
            </a:r>
            <a:r>
              <a:rPr lang="en-GB" sz="1500" b="1" dirty="0">
                <a:latin typeface="Aptos" panose="020B0004020202020204" pitchFamily="34" charset="0"/>
              </a:rPr>
              <a:t>increase in global fishing effort on squid</a:t>
            </a:r>
            <a:r>
              <a:rPr lang="en-GB" sz="1500" noProof="0" dirty="0">
                <a:latin typeface="Aptos" panose="020B0004020202020204" pitchFamily="34" charset="0"/>
              </a:rPr>
              <a:t>: </a:t>
            </a:r>
          </a:p>
          <a:p>
            <a:endParaRPr lang="en-GB" sz="1500" noProof="0" dirty="0">
              <a:latin typeface="Aptos" panose="020B0004020202020204" pitchFamily="34" charset="0"/>
            </a:endParaRPr>
          </a:p>
          <a:p>
            <a:pPr marL="285750" indent="-285750">
              <a:buFont typeface="Arial" panose="020B0604020202020204" pitchFamily="34" charset="0"/>
              <a:buChar char="•"/>
            </a:pPr>
            <a:r>
              <a:rPr lang="en-GB" sz="1500" noProof="0" dirty="0">
                <a:latin typeface="Aptos" panose="020B0004020202020204" pitchFamily="34" charset="0"/>
              </a:rPr>
              <a:t>Demand increase</a:t>
            </a:r>
          </a:p>
          <a:p>
            <a:endParaRPr lang="en-GB" sz="1500" b="1" noProof="0" dirty="0">
              <a:latin typeface="Aptos" panose="020B0004020202020204" pitchFamily="34" charset="0"/>
            </a:endParaRPr>
          </a:p>
          <a:p>
            <a:pPr marL="285750" indent="-285750">
              <a:buFont typeface="Arial" panose="020B0604020202020204" pitchFamily="34" charset="0"/>
              <a:buChar char="•"/>
            </a:pPr>
            <a:r>
              <a:rPr lang="en-GB" sz="1500" noProof="0" dirty="0">
                <a:latin typeface="Aptos" panose="020B0004020202020204" pitchFamily="34" charset="0"/>
              </a:rPr>
              <a:t>Expansion of distant water fleets</a:t>
            </a:r>
          </a:p>
          <a:p>
            <a:endParaRPr lang="en-GB" sz="1500" b="1" noProof="0" dirty="0">
              <a:latin typeface="Aptos" panose="020B0004020202020204" pitchFamily="34" charset="0"/>
            </a:endParaRPr>
          </a:p>
          <a:p>
            <a:pPr marL="285750" indent="-285750">
              <a:buFont typeface="Arial" panose="020B0604020202020204" pitchFamily="34" charset="0"/>
              <a:buChar char="•"/>
            </a:pPr>
            <a:r>
              <a:rPr lang="en-GB" sz="1500" noProof="0" dirty="0">
                <a:latin typeface="Aptos" panose="020B0004020202020204" pitchFamily="34" charset="0"/>
              </a:rPr>
              <a:t>Depletion of certain commercial finfish populations</a:t>
            </a:r>
          </a:p>
          <a:p>
            <a:endParaRPr lang="en-GB" sz="1500" noProof="0" dirty="0">
              <a:latin typeface="Aptos" panose="020B0004020202020204" pitchFamily="34" charset="0"/>
            </a:endParaRPr>
          </a:p>
          <a:p>
            <a:endParaRPr lang="en-GB" sz="1500" noProof="0" dirty="0">
              <a:latin typeface="Aptos" panose="020B0004020202020204" pitchFamily="34" charset="0"/>
            </a:endParaRPr>
          </a:p>
          <a:p>
            <a:endParaRPr lang="en-GB" sz="1500" noProof="0" dirty="0">
              <a:latin typeface="Aptos" panose="020B0004020202020204" pitchFamily="34" charset="0"/>
            </a:endParaRPr>
          </a:p>
        </p:txBody>
      </p:sp>
      <p:sp>
        <p:nvSpPr>
          <p:cNvPr id="7" name="ZoneTexte 6">
            <a:extLst>
              <a:ext uri="{FF2B5EF4-FFF2-40B4-BE49-F238E27FC236}">
                <a16:creationId xmlns:a16="http://schemas.microsoft.com/office/drawing/2014/main" id="{6FB716BD-720B-73B5-5722-B787B24B89DE}"/>
              </a:ext>
            </a:extLst>
          </p:cNvPr>
          <p:cNvSpPr txBox="1"/>
          <p:nvPr/>
        </p:nvSpPr>
        <p:spPr>
          <a:xfrm>
            <a:off x="6226105" y="6034459"/>
            <a:ext cx="1401346" cy="200055"/>
          </a:xfrm>
          <a:prstGeom prst="rect">
            <a:avLst/>
          </a:prstGeom>
          <a:noFill/>
        </p:spPr>
        <p:txBody>
          <a:bodyPr wrap="none" rtlCol="0">
            <a:spAutoFit/>
          </a:bodyPr>
          <a:lstStyle/>
          <a:p>
            <a:r>
              <a:rPr lang="en-GB" sz="700" i="1" noProof="0" dirty="0"/>
              <a:t>Fishing vessel in the Indian ocean</a:t>
            </a:r>
          </a:p>
        </p:txBody>
      </p:sp>
      <p:pic>
        <p:nvPicPr>
          <p:cNvPr id="2" name="Picture 1" descr="A boat in the water&#10;&#10;Description automatically generated">
            <a:extLst>
              <a:ext uri="{FF2B5EF4-FFF2-40B4-BE49-F238E27FC236}">
                <a16:creationId xmlns:a16="http://schemas.microsoft.com/office/drawing/2014/main" id="{83DED819-2086-9164-BEA0-9B2557555709}"/>
              </a:ext>
            </a:extLst>
          </p:cNvPr>
          <p:cNvPicPr>
            <a:picLocks noChangeAspect="1"/>
          </p:cNvPicPr>
          <p:nvPr/>
        </p:nvPicPr>
        <p:blipFill rotWithShape="1">
          <a:blip r:embed="rId3"/>
          <a:srcRect l="16905" r="19784" b="-2"/>
          <a:stretch/>
        </p:blipFill>
        <p:spPr>
          <a:xfrm>
            <a:off x="4888157" y="1782500"/>
            <a:ext cx="3861834" cy="4234109"/>
          </a:xfrm>
          <a:prstGeom prst="rect">
            <a:avLst/>
          </a:prstGeom>
        </p:spPr>
      </p:pic>
      <p:pic>
        <p:nvPicPr>
          <p:cNvPr id="8" name="Google Shape;97;p2">
            <a:extLst>
              <a:ext uri="{FF2B5EF4-FFF2-40B4-BE49-F238E27FC236}">
                <a16:creationId xmlns:a16="http://schemas.microsoft.com/office/drawing/2014/main" id="{A1C15332-EEBB-3762-67EF-8974F3F730E4}"/>
              </a:ext>
            </a:extLst>
          </p:cNvPr>
          <p:cNvPicPr preferRelativeResize="0"/>
          <p:nvPr/>
        </p:nvPicPr>
        <p:blipFill rotWithShape="1">
          <a:blip r:embed="rId4">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3819350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C7A88C39-9993-472D-8AFE-D9675E3F8ED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677AB1EB-79EA-68FF-1055-E28045F92B4D}"/>
              </a:ext>
            </a:extLst>
          </p:cNvPr>
          <p:cNvSpPr txBox="1"/>
          <p:nvPr/>
        </p:nvSpPr>
        <p:spPr>
          <a:xfrm>
            <a:off x="457200" y="2269067"/>
            <a:ext cx="3958684" cy="4031873"/>
          </a:xfrm>
          <a:prstGeom prst="rect">
            <a:avLst/>
          </a:prstGeom>
          <a:noFill/>
        </p:spPr>
        <p:txBody>
          <a:bodyPr wrap="square">
            <a:spAutoFit/>
          </a:bodyPr>
          <a:lstStyle/>
          <a:p>
            <a:r>
              <a:rPr lang="en-GB" sz="1600" b="1" noProof="0" dirty="0">
                <a:solidFill>
                  <a:srgbClr val="AF0001"/>
                </a:solidFill>
                <a:latin typeface="Aptos" panose="020B0004020202020204" pitchFamily="34" charset="0"/>
              </a:rPr>
              <a:t>Brief global context</a:t>
            </a:r>
          </a:p>
          <a:p>
            <a:endParaRPr lang="en-GB" sz="1500" noProof="0" dirty="0">
              <a:latin typeface="Aptos" panose="020B0004020202020204" pitchFamily="34" charset="0"/>
            </a:endParaRPr>
          </a:p>
          <a:p>
            <a:r>
              <a:rPr lang="en-GB" sz="1500" noProof="0" dirty="0">
                <a:latin typeface="Aptos" panose="020B0004020202020204" pitchFamily="34" charset="0"/>
              </a:rPr>
              <a:t>Around </a:t>
            </a:r>
            <a:r>
              <a:rPr lang="en-GB" sz="1500" b="1" noProof="0" dirty="0">
                <a:latin typeface="Aptos" panose="020B0004020202020204" pitchFamily="34" charset="0"/>
              </a:rPr>
              <a:t>86% of fishing effort on squid is not regulated</a:t>
            </a:r>
            <a:r>
              <a:rPr lang="en-GB" sz="1500" noProof="0" dirty="0">
                <a:latin typeface="Aptos" panose="020B0004020202020204" pitchFamily="34" charset="0"/>
              </a:rPr>
              <a:t>:</a:t>
            </a:r>
          </a:p>
          <a:p>
            <a:endParaRPr lang="en-GB" sz="1500" noProof="0" dirty="0">
              <a:latin typeface="Aptos" panose="020B0004020202020204" pitchFamily="34" charset="0"/>
            </a:endParaRPr>
          </a:p>
          <a:p>
            <a:pPr marL="285750" indent="-285750">
              <a:buFont typeface="Arial" panose="020B0604020202020204" pitchFamily="34" charset="0"/>
              <a:buChar char="•"/>
            </a:pPr>
            <a:r>
              <a:rPr lang="en-GB" sz="1500" noProof="0" dirty="0">
                <a:latin typeface="Aptos" panose="020B0004020202020204" pitchFamily="34" charset="0"/>
              </a:rPr>
              <a:t>High seas</a:t>
            </a:r>
          </a:p>
          <a:p>
            <a:pPr marL="285750" indent="-285750">
              <a:buFont typeface="Arial" panose="020B0604020202020204" pitchFamily="34" charset="0"/>
              <a:buChar char="•"/>
            </a:pPr>
            <a:endParaRPr lang="en-GB" sz="1500" noProof="0" dirty="0">
              <a:latin typeface="Aptos" panose="020B0004020202020204" pitchFamily="34" charset="0"/>
            </a:endParaRPr>
          </a:p>
          <a:p>
            <a:pPr marL="285750" indent="-285750">
              <a:buFont typeface="Arial" panose="020B0604020202020204" pitchFamily="34" charset="0"/>
              <a:buChar char="•"/>
            </a:pPr>
            <a:r>
              <a:rPr lang="en-GB" sz="1500" noProof="0" dirty="0">
                <a:latin typeface="Aptos" panose="020B0004020202020204" pitchFamily="34" charset="0"/>
              </a:rPr>
              <a:t>Fisheries not subjected to management (</a:t>
            </a:r>
            <a:r>
              <a:rPr lang="en-GB" sz="1500" dirty="0">
                <a:latin typeface="Aptos" panose="020B0004020202020204" pitchFamily="34" charset="0"/>
              </a:rPr>
              <a:t>e.g., RFMO)</a:t>
            </a:r>
          </a:p>
          <a:p>
            <a:pPr marL="285750" indent="-285750">
              <a:buFont typeface="Arial" panose="020B0604020202020204" pitchFamily="34" charset="0"/>
              <a:buChar char="•"/>
            </a:pPr>
            <a:endParaRPr lang="en-GB" sz="1500" noProof="0" dirty="0">
              <a:latin typeface="Aptos" panose="020B0004020202020204" pitchFamily="34" charset="0"/>
            </a:endParaRPr>
          </a:p>
          <a:p>
            <a:r>
              <a:rPr lang="en-GB" sz="1500" noProof="0" dirty="0">
                <a:latin typeface="Aptos" panose="020B0004020202020204" pitchFamily="34" charset="0"/>
              </a:rPr>
              <a:t>International waters of the </a:t>
            </a:r>
            <a:r>
              <a:rPr lang="en-GB" sz="1500" b="1" noProof="0" dirty="0">
                <a:latin typeface="Aptos" panose="020B0004020202020204" pitchFamily="34" charset="0"/>
              </a:rPr>
              <a:t>Atlantic Southwest: </a:t>
            </a:r>
          </a:p>
          <a:p>
            <a:endParaRPr lang="en-GB" sz="1500" b="1" noProof="0" dirty="0">
              <a:latin typeface="Aptos" panose="020B0004020202020204" pitchFamily="34" charset="0"/>
            </a:endParaRPr>
          </a:p>
          <a:p>
            <a:pPr marL="285750" indent="-285750">
              <a:buFont typeface="Arial" panose="020B0604020202020204" pitchFamily="34" charset="0"/>
              <a:buChar char="•"/>
            </a:pPr>
            <a:r>
              <a:rPr lang="en-GB" sz="1500" b="1" noProof="0" dirty="0">
                <a:latin typeface="Aptos" panose="020B0004020202020204" pitchFamily="34" charset="0"/>
              </a:rPr>
              <a:t>No fisheries management or international cooperation</a:t>
            </a:r>
          </a:p>
          <a:p>
            <a:pPr marL="285750" indent="-285750">
              <a:buFont typeface="Arial" panose="020B0604020202020204" pitchFamily="34" charset="0"/>
              <a:buChar char="•"/>
            </a:pPr>
            <a:endParaRPr lang="en-GB" sz="1500" b="1" noProof="0" dirty="0">
              <a:latin typeface="Aptos" panose="020B0004020202020204" pitchFamily="34" charset="0"/>
            </a:endParaRPr>
          </a:p>
          <a:p>
            <a:pPr marL="285750" indent="-285750">
              <a:buFont typeface="Arial" panose="020B0604020202020204" pitchFamily="34" charset="0"/>
              <a:buChar char="•"/>
            </a:pPr>
            <a:r>
              <a:rPr lang="en-GB" sz="1500" noProof="0" dirty="0">
                <a:latin typeface="Aptos" panose="020B0004020202020204" pitchFamily="34" charset="0"/>
              </a:rPr>
              <a:t>Lack of information and transparency</a:t>
            </a:r>
          </a:p>
        </p:txBody>
      </p:sp>
      <p:pic>
        <p:nvPicPr>
          <p:cNvPr id="4098" name="Picture 2">
            <a:extLst>
              <a:ext uri="{FF2B5EF4-FFF2-40B4-BE49-F238E27FC236}">
                <a16:creationId xmlns:a16="http://schemas.microsoft.com/office/drawing/2014/main" id="{652CE826-1A67-B861-158C-34AE9D969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118" y="1546801"/>
            <a:ext cx="3716635" cy="4507918"/>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97;p2">
            <a:extLst>
              <a:ext uri="{FF2B5EF4-FFF2-40B4-BE49-F238E27FC236}">
                <a16:creationId xmlns:a16="http://schemas.microsoft.com/office/drawing/2014/main" id="{2D5CA898-0671-1AD1-712B-50EAA89ECBDD}"/>
              </a:ext>
            </a:extLst>
          </p:cNvPr>
          <p:cNvPicPr preferRelativeResize="0"/>
          <p:nvPr/>
        </p:nvPicPr>
        <p:blipFill rotWithShape="1">
          <a:blip r:embed="rId4">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464632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7BE4A53C-857D-9526-6A20-8892890037BA}"/>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9576BE66-D690-393D-551A-02F6A00D62CF}"/>
              </a:ext>
            </a:extLst>
          </p:cNvPr>
          <p:cNvSpPr txBox="1"/>
          <p:nvPr/>
        </p:nvSpPr>
        <p:spPr>
          <a:xfrm>
            <a:off x="5830743" y="6247428"/>
            <a:ext cx="2374368" cy="200055"/>
          </a:xfrm>
          <a:prstGeom prst="rect">
            <a:avLst/>
          </a:prstGeom>
          <a:noFill/>
        </p:spPr>
        <p:txBody>
          <a:bodyPr wrap="none" rtlCol="0">
            <a:spAutoFit/>
          </a:bodyPr>
          <a:lstStyle/>
          <a:p>
            <a:r>
              <a:rPr lang="en-GB" sz="700" i="1" noProof="0" dirty="0"/>
              <a:t>The ‘</a:t>
            </a:r>
            <a:r>
              <a:rPr lang="en-GB" sz="700" i="1" dirty="0"/>
              <a:t>Mile 201’ in the adjacent waters of the Argentinian EEZ</a:t>
            </a:r>
            <a:endParaRPr lang="en-GB" sz="700" i="1" noProof="0" dirty="0"/>
          </a:p>
        </p:txBody>
      </p:sp>
      <p:sp>
        <p:nvSpPr>
          <p:cNvPr id="2" name="ZoneTexte 1">
            <a:extLst>
              <a:ext uri="{FF2B5EF4-FFF2-40B4-BE49-F238E27FC236}">
                <a16:creationId xmlns:a16="http://schemas.microsoft.com/office/drawing/2014/main" id="{4BE5A75A-CBFB-1921-76B5-FDBEE26306CC}"/>
              </a:ext>
            </a:extLst>
          </p:cNvPr>
          <p:cNvSpPr txBox="1"/>
          <p:nvPr/>
        </p:nvSpPr>
        <p:spPr>
          <a:xfrm>
            <a:off x="457200" y="1877028"/>
            <a:ext cx="4501802" cy="4616648"/>
          </a:xfrm>
          <a:prstGeom prst="rect">
            <a:avLst/>
          </a:prstGeom>
          <a:noFill/>
        </p:spPr>
        <p:txBody>
          <a:bodyPr wrap="square">
            <a:spAutoFit/>
          </a:bodyPr>
          <a:lstStyle/>
          <a:p>
            <a:pPr>
              <a:spcAft>
                <a:spcPts val="600"/>
              </a:spcAft>
            </a:pPr>
            <a:r>
              <a:rPr lang="en-GB" sz="1600" b="1" noProof="0" dirty="0">
                <a:solidFill>
                  <a:srgbClr val="AF0001"/>
                </a:solidFill>
                <a:latin typeface="Aptos" panose="020B0004020202020204" pitchFamily="34" charset="0"/>
              </a:rPr>
              <a:t>Methodology</a:t>
            </a:r>
            <a:r>
              <a:rPr lang="en-GB" sz="1600" noProof="0" dirty="0">
                <a:solidFill>
                  <a:srgbClr val="AF0001"/>
                </a:solidFill>
                <a:latin typeface="Aptos" panose="020B0004020202020204" pitchFamily="34" charset="0"/>
              </a:rPr>
              <a:t>:</a:t>
            </a:r>
            <a:endParaRPr lang="en-GB" sz="1500" b="1" noProof="0" dirty="0">
              <a:latin typeface="Aptos" panose="020B0004020202020204" pitchFamily="34" charset="0"/>
            </a:endParaRPr>
          </a:p>
          <a:p>
            <a:pPr>
              <a:spcAft>
                <a:spcPts val="600"/>
              </a:spcAft>
            </a:pPr>
            <a:endParaRPr lang="en-GB" sz="300" b="1" noProof="0" dirty="0">
              <a:latin typeface="Aptos" panose="020B0004020202020204" pitchFamily="34" charset="0"/>
            </a:endParaRPr>
          </a:p>
          <a:p>
            <a:pPr>
              <a:spcAft>
                <a:spcPts val="600"/>
              </a:spcAft>
            </a:pPr>
            <a:r>
              <a:rPr lang="en-GB" sz="1500" b="1" dirty="0">
                <a:latin typeface="Aptos" panose="020B0004020202020204" pitchFamily="34" charset="0"/>
              </a:rPr>
              <a:t>Expedition to the ‘Mile 201’ with the Argentine Coast Guard (Feb – Mar 2025)</a:t>
            </a:r>
          </a:p>
          <a:p>
            <a:pPr>
              <a:spcAft>
                <a:spcPts val="600"/>
              </a:spcAft>
            </a:pPr>
            <a:endParaRPr lang="en-GB" sz="1500" b="1" noProof="0" dirty="0">
              <a:latin typeface="Aptos" panose="020B0004020202020204" pitchFamily="34" charset="0"/>
            </a:endParaRPr>
          </a:p>
          <a:p>
            <a:pPr>
              <a:buClr>
                <a:schemeClr val="tx1"/>
              </a:buClr>
            </a:pPr>
            <a:r>
              <a:rPr lang="en-GB" sz="1500" b="1" noProof="0" dirty="0">
                <a:latin typeface="Aptos" panose="020B0004020202020204" pitchFamily="34" charset="0"/>
              </a:rPr>
              <a:t>Testimonies</a:t>
            </a:r>
          </a:p>
          <a:p>
            <a:pPr marL="285750" indent="-285750">
              <a:buClr>
                <a:schemeClr val="tx1"/>
              </a:buClr>
              <a:buFont typeface="Arial" panose="020B0604020202020204" pitchFamily="34" charset="0"/>
              <a:buChar char="•"/>
            </a:pPr>
            <a:r>
              <a:rPr lang="en-GB" sz="1500" noProof="0" dirty="0">
                <a:solidFill>
                  <a:srgbClr val="AF0001"/>
                </a:solidFill>
                <a:latin typeface="Aptos" panose="020B0004020202020204" pitchFamily="34" charset="0"/>
              </a:rPr>
              <a:t>169</a:t>
            </a:r>
            <a:r>
              <a:rPr lang="en-GB" sz="1500" noProof="0" dirty="0">
                <a:latin typeface="Aptos" panose="020B0004020202020204" pitchFamily="34" charset="0"/>
              </a:rPr>
              <a:t> crew members of squid fishing vessels operating in the area</a:t>
            </a:r>
          </a:p>
          <a:p>
            <a:pPr marL="285750" indent="-285750">
              <a:buClr>
                <a:schemeClr val="tx1"/>
              </a:buClr>
              <a:buFont typeface="Arial" panose="020B0604020202020204" pitchFamily="34" charset="0"/>
              <a:buChar char="•"/>
            </a:pPr>
            <a:r>
              <a:rPr lang="en-GB" sz="1500" noProof="0" dirty="0">
                <a:latin typeface="Aptos" panose="020B0004020202020204" pitchFamily="34" charset="0"/>
              </a:rPr>
              <a:t>Scientists of the Argentinian government (INIDEP)</a:t>
            </a:r>
          </a:p>
          <a:p>
            <a:pPr marL="285750" indent="-285750">
              <a:buClr>
                <a:schemeClr val="tx1"/>
              </a:buClr>
              <a:buFont typeface="Arial" panose="020B0604020202020204" pitchFamily="34" charset="0"/>
              <a:buChar char="•"/>
            </a:pPr>
            <a:r>
              <a:rPr lang="en-GB" sz="1500" noProof="0" dirty="0">
                <a:latin typeface="Aptos" panose="020B0004020202020204" pitchFamily="34" charset="0"/>
              </a:rPr>
              <a:t>Members of the </a:t>
            </a:r>
            <a:r>
              <a:rPr lang="en-GB" sz="1500" dirty="0">
                <a:latin typeface="Aptos" panose="020B0004020202020204" pitchFamily="34" charset="0"/>
              </a:rPr>
              <a:t>Coast Guard</a:t>
            </a:r>
            <a:endParaRPr lang="en-GB" sz="1500" noProof="0" dirty="0">
              <a:latin typeface="Aptos" panose="020B0004020202020204" pitchFamily="34" charset="0"/>
            </a:endParaRPr>
          </a:p>
          <a:p>
            <a:pPr>
              <a:buClr>
                <a:schemeClr val="tx1"/>
              </a:buClr>
            </a:pPr>
            <a:endParaRPr lang="en-GB" sz="1500" b="1" noProof="0" dirty="0">
              <a:latin typeface="Aptos" panose="020B0004020202020204" pitchFamily="34" charset="0"/>
            </a:endParaRPr>
          </a:p>
          <a:p>
            <a:pPr>
              <a:buClr>
                <a:schemeClr val="tx1"/>
              </a:buClr>
            </a:pPr>
            <a:r>
              <a:rPr lang="en-GB" sz="1500" b="1" noProof="0" dirty="0">
                <a:latin typeface="Aptos" panose="020B0004020202020204" pitchFamily="34" charset="0"/>
              </a:rPr>
              <a:t>Public information</a:t>
            </a:r>
          </a:p>
          <a:p>
            <a:pPr marL="285750" indent="-285750">
              <a:buClr>
                <a:schemeClr val="tx1"/>
              </a:buClr>
              <a:buFont typeface="Arial" panose="020B0604020202020204" pitchFamily="34" charset="0"/>
              <a:buChar char="•"/>
            </a:pPr>
            <a:r>
              <a:rPr lang="en-GB" sz="1500" noProof="0" dirty="0">
                <a:latin typeface="Aptos" panose="020B0004020202020204" pitchFamily="34" charset="0"/>
              </a:rPr>
              <a:t>Websites (p. </a:t>
            </a:r>
            <a:r>
              <a:rPr lang="en-GB" sz="1500" noProof="0" dirty="0" err="1">
                <a:latin typeface="Aptos" panose="020B0004020202020204" pitchFamily="34" charset="0"/>
              </a:rPr>
              <a:t>ej</a:t>
            </a:r>
            <a:r>
              <a:rPr lang="en-GB" sz="1500" noProof="0" dirty="0">
                <a:latin typeface="Aptos" panose="020B0004020202020204" pitchFamily="34" charset="0"/>
              </a:rPr>
              <a:t>., </a:t>
            </a:r>
            <a:r>
              <a:rPr lang="en-GB" sz="1500" noProof="0" dirty="0" err="1">
                <a:latin typeface="Aptos" panose="020B0004020202020204" pitchFamily="34" charset="0"/>
              </a:rPr>
              <a:t>TradedataPro</a:t>
            </a:r>
            <a:r>
              <a:rPr lang="en-GB" sz="1500" noProof="0" dirty="0">
                <a:latin typeface="Aptos" panose="020B0004020202020204" pitchFamily="34" charset="0"/>
              </a:rPr>
              <a:t>, UNCOMTRADE, Eurostat, </a:t>
            </a:r>
            <a:r>
              <a:rPr lang="en-GB" sz="1500" noProof="0" dirty="0" err="1">
                <a:latin typeface="Aptos" panose="020B0004020202020204" pitchFamily="34" charset="0"/>
              </a:rPr>
              <a:t>FAOFishStat</a:t>
            </a:r>
            <a:r>
              <a:rPr lang="en-GB" sz="1500" noProof="0" dirty="0">
                <a:latin typeface="Aptos" panose="020B0004020202020204" pitchFamily="34" charset="0"/>
              </a:rPr>
              <a:t>) </a:t>
            </a:r>
          </a:p>
          <a:p>
            <a:pPr marL="285750" indent="-285750">
              <a:buClr>
                <a:schemeClr val="tx1"/>
              </a:buClr>
              <a:buFont typeface="Arial" panose="020B0604020202020204" pitchFamily="34" charset="0"/>
              <a:buChar char="•"/>
            </a:pPr>
            <a:r>
              <a:rPr lang="en-GB" sz="1500" noProof="0" dirty="0">
                <a:latin typeface="Aptos" panose="020B0004020202020204" pitchFamily="34" charset="0"/>
              </a:rPr>
              <a:t>Scientific publications and reports from governments and institutions</a:t>
            </a:r>
          </a:p>
          <a:p>
            <a:pPr>
              <a:buClr>
                <a:schemeClr val="tx1"/>
              </a:buClr>
            </a:pPr>
            <a:endParaRPr lang="en-GB" sz="1500" noProof="0" dirty="0">
              <a:latin typeface="Aptos" panose="020B0004020202020204" pitchFamily="34" charset="0"/>
            </a:endParaRPr>
          </a:p>
          <a:p>
            <a:pPr>
              <a:buClr>
                <a:schemeClr val="tx1"/>
              </a:buClr>
            </a:pPr>
            <a:r>
              <a:rPr lang="en-GB" sz="1500" b="1" noProof="0" dirty="0">
                <a:latin typeface="Aptos" panose="020B0004020202020204" pitchFamily="34" charset="0"/>
              </a:rPr>
              <a:t>Satellite data</a:t>
            </a:r>
          </a:p>
          <a:p>
            <a:pPr marL="285750" indent="-285750">
              <a:buClr>
                <a:schemeClr val="tx1"/>
              </a:buClr>
              <a:buFont typeface="Arial" panose="020B0604020202020204" pitchFamily="34" charset="0"/>
              <a:buChar char="•"/>
            </a:pPr>
            <a:r>
              <a:rPr lang="en-GB" sz="1500" noProof="0" dirty="0">
                <a:latin typeface="Aptos" panose="020B0004020202020204" pitchFamily="34" charset="0"/>
              </a:rPr>
              <a:t>AIS data from Global Fishing Watch</a:t>
            </a:r>
          </a:p>
        </p:txBody>
      </p:sp>
      <p:pic>
        <p:nvPicPr>
          <p:cNvPr id="5122" name="Picture 2">
            <a:extLst>
              <a:ext uri="{FF2B5EF4-FFF2-40B4-BE49-F238E27FC236}">
                <a16:creationId xmlns:a16="http://schemas.microsoft.com/office/drawing/2014/main" id="{A59AFE1D-ECB9-2D5B-3C59-B718E1E1C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002" y="2100173"/>
            <a:ext cx="3813857" cy="4147255"/>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97;p2">
            <a:extLst>
              <a:ext uri="{FF2B5EF4-FFF2-40B4-BE49-F238E27FC236}">
                <a16:creationId xmlns:a16="http://schemas.microsoft.com/office/drawing/2014/main" id="{0A24DA9F-6C39-1E46-2109-BBB4E6603CC4}"/>
              </a:ext>
            </a:extLst>
          </p:cNvPr>
          <p:cNvPicPr preferRelativeResize="0"/>
          <p:nvPr/>
        </p:nvPicPr>
        <p:blipFill rotWithShape="1">
          <a:blip r:embed="rId4">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3959349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9D1DE5E5-400B-4B29-17EB-005840E746C0}"/>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D817D515-6E8D-494C-18C9-5EA3F636391A}"/>
              </a:ext>
            </a:extLst>
          </p:cNvPr>
          <p:cNvSpPr txBox="1"/>
          <p:nvPr/>
        </p:nvSpPr>
        <p:spPr>
          <a:xfrm>
            <a:off x="5830743" y="6247428"/>
            <a:ext cx="2374368" cy="200055"/>
          </a:xfrm>
          <a:prstGeom prst="rect">
            <a:avLst/>
          </a:prstGeom>
          <a:noFill/>
        </p:spPr>
        <p:txBody>
          <a:bodyPr wrap="none" rtlCol="0">
            <a:spAutoFit/>
          </a:bodyPr>
          <a:lstStyle/>
          <a:p>
            <a:r>
              <a:rPr lang="en-GB" sz="700" i="1" dirty="0"/>
              <a:t>The ‘Mile 201’ in the adjacent waters of the Argentinian EEZ</a:t>
            </a:r>
          </a:p>
        </p:txBody>
      </p:sp>
      <p:sp>
        <p:nvSpPr>
          <p:cNvPr id="2" name="ZoneTexte 1">
            <a:extLst>
              <a:ext uri="{FF2B5EF4-FFF2-40B4-BE49-F238E27FC236}">
                <a16:creationId xmlns:a16="http://schemas.microsoft.com/office/drawing/2014/main" id="{34CAF9F8-6B5C-7768-8D52-CF0DD255A8A9}"/>
              </a:ext>
            </a:extLst>
          </p:cNvPr>
          <p:cNvSpPr txBox="1"/>
          <p:nvPr/>
        </p:nvSpPr>
        <p:spPr>
          <a:xfrm>
            <a:off x="457200" y="1877028"/>
            <a:ext cx="4415742" cy="4955203"/>
          </a:xfrm>
          <a:prstGeom prst="rect">
            <a:avLst/>
          </a:prstGeom>
          <a:noFill/>
        </p:spPr>
        <p:txBody>
          <a:bodyPr wrap="square">
            <a:spAutoFit/>
          </a:bodyPr>
          <a:lstStyle/>
          <a:p>
            <a:pPr>
              <a:spcAft>
                <a:spcPts val="600"/>
              </a:spcAft>
            </a:pPr>
            <a:r>
              <a:rPr lang="en-GB" sz="1600" b="1" noProof="0" dirty="0">
                <a:solidFill>
                  <a:srgbClr val="AF0001"/>
                </a:solidFill>
                <a:latin typeface="Aptos" panose="020B0004020202020204" pitchFamily="34" charset="0"/>
              </a:rPr>
              <a:t>Results</a:t>
            </a:r>
            <a:r>
              <a:rPr lang="en-GB" sz="1600" noProof="0" dirty="0">
                <a:solidFill>
                  <a:srgbClr val="AF0001"/>
                </a:solidFill>
                <a:latin typeface="Aptos" panose="020B0004020202020204" pitchFamily="34" charset="0"/>
              </a:rPr>
              <a:t>:</a:t>
            </a:r>
            <a:endParaRPr lang="en-GB" sz="1500" b="1" noProof="0" dirty="0">
              <a:latin typeface="Aptos" panose="020B0004020202020204" pitchFamily="34" charset="0"/>
            </a:endParaRPr>
          </a:p>
          <a:p>
            <a:pPr>
              <a:spcAft>
                <a:spcPts val="600"/>
              </a:spcAft>
            </a:pPr>
            <a:endParaRPr lang="en-GB" sz="1500" b="1" noProof="0" dirty="0">
              <a:latin typeface="Aptos" panose="020B0004020202020204" pitchFamily="34" charset="0"/>
            </a:endParaRPr>
          </a:p>
          <a:p>
            <a:pPr>
              <a:spcAft>
                <a:spcPts val="600"/>
              </a:spcAft>
            </a:pPr>
            <a:r>
              <a:rPr lang="en-GB" sz="1500" b="1" noProof="0" dirty="0">
                <a:latin typeface="Aptos" panose="020B0004020202020204" pitchFamily="34" charset="0"/>
              </a:rPr>
              <a:t>Every year, around 343 squid fishing vessels arrive at the Mile 201 </a:t>
            </a:r>
          </a:p>
          <a:p>
            <a:pPr>
              <a:spcAft>
                <a:spcPts val="600"/>
              </a:spcAft>
            </a:pPr>
            <a:endParaRPr lang="en-GB" sz="1500" b="1" noProof="0" dirty="0">
              <a:latin typeface="Aptos" panose="020B0004020202020204" pitchFamily="34" charset="0"/>
            </a:endParaRPr>
          </a:p>
          <a:p>
            <a:pPr marL="285750" indent="-285750">
              <a:spcAft>
                <a:spcPts val="600"/>
              </a:spcAft>
              <a:buFont typeface="Arial" panose="020B0604020202020204" pitchFamily="34" charset="0"/>
              <a:buChar char="•"/>
            </a:pPr>
            <a:r>
              <a:rPr lang="en-GB" sz="1500" b="1" noProof="0" dirty="0">
                <a:latin typeface="Aptos" panose="020B0004020202020204" pitchFamily="34" charset="0"/>
              </a:rPr>
              <a:t>Target: </a:t>
            </a:r>
            <a:r>
              <a:rPr lang="en-GB" sz="1500" noProof="0" dirty="0">
                <a:latin typeface="Aptos" panose="020B0004020202020204" pitchFamily="34" charset="0"/>
              </a:rPr>
              <a:t>Argentine shortfin squid</a:t>
            </a:r>
            <a:r>
              <a:rPr lang="en-GB" sz="1500" b="1" noProof="0" dirty="0">
                <a:latin typeface="Aptos" panose="020B0004020202020204" pitchFamily="34" charset="0"/>
              </a:rPr>
              <a:t> </a:t>
            </a:r>
            <a:r>
              <a:rPr lang="en-GB" sz="1500" noProof="0" dirty="0">
                <a:latin typeface="Aptos" panose="020B0004020202020204" pitchFamily="34" charset="0"/>
              </a:rPr>
              <a:t>(</a:t>
            </a:r>
            <a:r>
              <a:rPr lang="en-GB" sz="1500" i="1" noProof="0" dirty="0" err="1">
                <a:latin typeface="Aptos" panose="020B0004020202020204" pitchFamily="34" charset="0"/>
              </a:rPr>
              <a:t>illex</a:t>
            </a:r>
            <a:r>
              <a:rPr lang="en-GB" sz="1500" i="1" noProof="0" dirty="0">
                <a:latin typeface="Aptos" panose="020B0004020202020204" pitchFamily="34" charset="0"/>
              </a:rPr>
              <a:t> </a:t>
            </a:r>
            <a:r>
              <a:rPr lang="en-GB" sz="1500" i="1" noProof="0" dirty="0" err="1">
                <a:latin typeface="Aptos" panose="020B0004020202020204" pitchFamily="34" charset="0"/>
              </a:rPr>
              <a:t>argentinus</a:t>
            </a:r>
            <a:r>
              <a:rPr lang="en-GB" sz="1500" noProof="0" dirty="0">
                <a:latin typeface="Aptos" panose="020B0004020202020204" pitchFamily="34" charset="0"/>
              </a:rPr>
              <a:t>)</a:t>
            </a:r>
          </a:p>
          <a:p>
            <a:pPr marL="285750" indent="-285750">
              <a:spcAft>
                <a:spcPts val="600"/>
              </a:spcAft>
              <a:buFont typeface="Arial" panose="020B0604020202020204" pitchFamily="34" charset="0"/>
              <a:buChar char="•"/>
            </a:pPr>
            <a:endParaRPr lang="en-GB" sz="1500" b="1" noProof="0" dirty="0">
              <a:latin typeface="Aptos" panose="020B0004020202020204" pitchFamily="34" charset="0"/>
            </a:endParaRPr>
          </a:p>
          <a:p>
            <a:pPr marL="285750" indent="-285750">
              <a:spcAft>
                <a:spcPts val="600"/>
              </a:spcAft>
              <a:buFont typeface="Arial" panose="020B0604020202020204" pitchFamily="34" charset="0"/>
              <a:buChar char="•"/>
            </a:pPr>
            <a:r>
              <a:rPr lang="en-GB" sz="1500" noProof="0" dirty="0">
                <a:latin typeface="Aptos" panose="020B0004020202020204" pitchFamily="34" charset="0"/>
              </a:rPr>
              <a:t>Vessels from </a:t>
            </a:r>
            <a:r>
              <a:rPr lang="en-GB" sz="1500" b="1" noProof="0" dirty="0">
                <a:latin typeface="Aptos" panose="020B0004020202020204" pitchFamily="34" charset="0"/>
              </a:rPr>
              <a:t>China</a:t>
            </a:r>
            <a:r>
              <a:rPr lang="en-GB" sz="1500" noProof="0" dirty="0">
                <a:latin typeface="Aptos" panose="020B0004020202020204" pitchFamily="34" charset="0"/>
              </a:rPr>
              <a:t> (75%), </a:t>
            </a:r>
            <a:r>
              <a:rPr lang="en-GB" sz="1500" b="1" noProof="0" dirty="0">
                <a:latin typeface="Aptos" panose="020B0004020202020204" pitchFamily="34" charset="0"/>
              </a:rPr>
              <a:t>Taiwan</a:t>
            </a:r>
            <a:r>
              <a:rPr lang="en-GB" sz="1500" noProof="0" dirty="0">
                <a:latin typeface="Aptos" panose="020B0004020202020204" pitchFamily="34" charset="0"/>
              </a:rPr>
              <a:t> (18</a:t>
            </a:r>
            <a:r>
              <a:rPr lang="en-GB" sz="1500" dirty="0">
                <a:latin typeface="Aptos" panose="020B0004020202020204" pitchFamily="34" charset="0"/>
              </a:rPr>
              <a:t>%) and </a:t>
            </a:r>
            <a:r>
              <a:rPr lang="en-GB" sz="1500" b="1" noProof="0" dirty="0">
                <a:latin typeface="Aptos" panose="020B0004020202020204" pitchFamily="34" charset="0"/>
              </a:rPr>
              <a:t>South Korea</a:t>
            </a:r>
            <a:r>
              <a:rPr lang="en-GB" sz="1500" noProof="0" dirty="0">
                <a:latin typeface="Aptos" panose="020B0004020202020204" pitchFamily="34" charset="0"/>
              </a:rPr>
              <a:t>(7%)</a:t>
            </a:r>
          </a:p>
          <a:p>
            <a:pPr marL="285750" indent="-285750">
              <a:spcAft>
                <a:spcPts val="600"/>
              </a:spcAft>
              <a:buFont typeface="Arial" panose="020B0604020202020204" pitchFamily="34" charset="0"/>
              <a:buChar char="•"/>
            </a:pPr>
            <a:endParaRPr lang="en-GB" sz="1500" noProof="0" dirty="0">
              <a:latin typeface="Aptos" panose="020B0004020202020204" pitchFamily="34" charset="0"/>
            </a:endParaRPr>
          </a:p>
          <a:p>
            <a:pPr marL="285750" indent="-285750">
              <a:spcAft>
                <a:spcPts val="600"/>
              </a:spcAft>
              <a:buFont typeface="Arial" panose="020B0604020202020204" pitchFamily="34" charset="0"/>
              <a:buChar char="•"/>
            </a:pPr>
            <a:r>
              <a:rPr lang="en-GB" sz="1500" b="1" noProof="0" dirty="0">
                <a:latin typeface="Aptos" panose="020B0004020202020204" pitchFamily="34" charset="0"/>
              </a:rPr>
              <a:t>91% </a:t>
            </a:r>
            <a:r>
              <a:rPr lang="en-GB" sz="1500" dirty="0">
                <a:latin typeface="Aptos" panose="020B0004020202020204" pitchFamily="34" charset="0"/>
              </a:rPr>
              <a:t>of the </a:t>
            </a:r>
            <a:r>
              <a:rPr lang="en-GB" sz="1500" noProof="0" dirty="0">
                <a:latin typeface="Aptos" panose="020B0004020202020204" pitchFamily="34" charset="0"/>
              </a:rPr>
              <a:t>fishing effort from </a:t>
            </a:r>
            <a:r>
              <a:rPr lang="en-GB" sz="1500" b="1" noProof="0" dirty="0">
                <a:latin typeface="Aptos" panose="020B0004020202020204" pitchFamily="34" charset="0"/>
              </a:rPr>
              <a:t>Chinese vessels </a:t>
            </a:r>
          </a:p>
          <a:p>
            <a:pPr marL="285750" indent="-285750">
              <a:spcAft>
                <a:spcPts val="600"/>
              </a:spcAft>
              <a:buFont typeface="Arial" panose="020B0604020202020204" pitchFamily="34" charset="0"/>
              <a:buChar char="•"/>
            </a:pPr>
            <a:endParaRPr lang="en-GB" sz="1500" noProof="0" dirty="0">
              <a:latin typeface="Aptos" panose="020B0004020202020204" pitchFamily="34" charset="0"/>
            </a:endParaRPr>
          </a:p>
          <a:p>
            <a:pPr marL="285750" indent="-285750">
              <a:spcAft>
                <a:spcPts val="600"/>
              </a:spcAft>
              <a:buFont typeface="Arial" panose="020B0604020202020204" pitchFamily="34" charset="0"/>
              <a:buChar char="•"/>
            </a:pPr>
            <a:r>
              <a:rPr lang="en-GB" sz="1500" b="1" noProof="0" dirty="0">
                <a:latin typeface="Aptos" panose="020B0004020202020204" pitchFamily="34" charset="0"/>
              </a:rPr>
              <a:t>65% increase in fishing hours between </a:t>
            </a:r>
            <a:r>
              <a:rPr lang="en-GB" sz="1500" noProof="0" dirty="0">
                <a:latin typeface="Aptos" panose="020B0004020202020204" pitchFamily="34" charset="0"/>
              </a:rPr>
              <a:t>2019 and 2024</a:t>
            </a:r>
          </a:p>
          <a:p>
            <a:pPr marL="742950" lvl="1" indent="-285750">
              <a:spcAft>
                <a:spcPts val="600"/>
              </a:spcAft>
              <a:buFont typeface="Arial" panose="020B0604020202020204" pitchFamily="34" charset="0"/>
              <a:buChar char="•"/>
            </a:pPr>
            <a:r>
              <a:rPr lang="en-GB" sz="1500" noProof="0" dirty="0">
                <a:latin typeface="Aptos" panose="020B0004020202020204" pitchFamily="34" charset="0"/>
              </a:rPr>
              <a:t>85% increase in the case of China</a:t>
            </a:r>
          </a:p>
          <a:p>
            <a:pPr marL="285750" indent="-285750">
              <a:spcAft>
                <a:spcPts val="600"/>
              </a:spcAft>
              <a:buFont typeface="Arial" panose="020B0604020202020204" pitchFamily="34" charset="0"/>
              <a:buChar char="•"/>
            </a:pPr>
            <a:endParaRPr lang="en-GB" sz="1500" noProof="0" dirty="0">
              <a:latin typeface="Aptos" panose="020B0004020202020204" pitchFamily="34" charset="0"/>
            </a:endParaRPr>
          </a:p>
        </p:txBody>
      </p:sp>
      <p:pic>
        <p:nvPicPr>
          <p:cNvPr id="5122" name="Picture 2">
            <a:extLst>
              <a:ext uri="{FF2B5EF4-FFF2-40B4-BE49-F238E27FC236}">
                <a16:creationId xmlns:a16="http://schemas.microsoft.com/office/drawing/2014/main" id="{7A174ACF-2DE9-1563-090C-EB740C516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002" y="2100173"/>
            <a:ext cx="3813857" cy="4147255"/>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97;p2">
            <a:extLst>
              <a:ext uri="{FF2B5EF4-FFF2-40B4-BE49-F238E27FC236}">
                <a16:creationId xmlns:a16="http://schemas.microsoft.com/office/drawing/2014/main" id="{16FBC01D-4218-962B-1E11-1793EB62D8A1}"/>
              </a:ext>
            </a:extLst>
          </p:cNvPr>
          <p:cNvPicPr preferRelativeResize="0"/>
          <p:nvPr/>
        </p:nvPicPr>
        <p:blipFill rotWithShape="1">
          <a:blip r:embed="rId4">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3327545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9620390F-AD86-FD7F-ED1F-3FEA634C89EB}"/>
            </a:ext>
          </a:extLst>
        </p:cNvPr>
        <p:cNvGrpSpPr/>
        <p:nvPr/>
      </p:nvGrpSpPr>
      <p:grpSpPr>
        <a:xfrm>
          <a:off x="0" y="0"/>
          <a:ext cx="0" cy="0"/>
          <a:chOff x="0" y="0"/>
          <a:chExt cx="0" cy="0"/>
        </a:xfrm>
      </p:grpSpPr>
      <p:pic>
        <p:nvPicPr>
          <p:cNvPr id="6" name="Google Shape;97;p2">
            <a:extLst>
              <a:ext uri="{FF2B5EF4-FFF2-40B4-BE49-F238E27FC236}">
                <a16:creationId xmlns:a16="http://schemas.microsoft.com/office/drawing/2014/main" id="{1D3F6F09-05D0-1416-AA6E-3B863D172566}"/>
              </a:ext>
            </a:extLst>
          </p:cNvPr>
          <p:cNvPicPr preferRelativeResize="0"/>
          <p:nvPr/>
        </p:nvPicPr>
        <p:blipFill rotWithShape="1">
          <a:blip r:embed="rId3">
            <a:alphaModFix/>
          </a:blip>
          <a:srcRect/>
          <a:stretch/>
        </p:blipFill>
        <p:spPr>
          <a:xfrm>
            <a:off x="588580" y="549877"/>
            <a:ext cx="1468581" cy="985933"/>
          </a:xfrm>
          <a:prstGeom prst="rect">
            <a:avLst/>
          </a:prstGeom>
          <a:noFill/>
          <a:ln>
            <a:noFill/>
          </a:ln>
        </p:spPr>
      </p:pic>
      <p:pic>
        <p:nvPicPr>
          <p:cNvPr id="3" name="Picture 2">
            <a:extLst>
              <a:ext uri="{FF2B5EF4-FFF2-40B4-BE49-F238E27FC236}">
                <a16:creationId xmlns:a16="http://schemas.microsoft.com/office/drawing/2014/main" id="{43AA62CC-3E9C-DF15-8B1B-0551B1ACD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88" y="1535810"/>
            <a:ext cx="9166588" cy="516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25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BCB6A4F7-1E9D-77B9-A730-FBFF6C85D4F4}"/>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8F3AFA68-6F32-1036-D4A8-2C266D4BAEFD}"/>
              </a:ext>
            </a:extLst>
          </p:cNvPr>
          <p:cNvSpPr txBox="1"/>
          <p:nvPr/>
        </p:nvSpPr>
        <p:spPr>
          <a:xfrm>
            <a:off x="5830743" y="6247428"/>
            <a:ext cx="2374368" cy="200055"/>
          </a:xfrm>
          <a:prstGeom prst="rect">
            <a:avLst/>
          </a:prstGeom>
          <a:noFill/>
        </p:spPr>
        <p:txBody>
          <a:bodyPr wrap="none" rtlCol="0">
            <a:spAutoFit/>
          </a:bodyPr>
          <a:lstStyle/>
          <a:p>
            <a:r>
              <a:rPr lang="en-GB" sz="700" i="1" dirty="0"/>
              <a:t>The ‘Mile 201’ in the adjacent waters of the Argentinian EEZ</a:t>
            </a:r>
          </a:p>
        </p:txBody>
      </p:sp>
      <p:sp>
        <p:nvSpPr>
          <p:cNvPr id="2" name="ZoneTexte 1">
            <a:extLst>
              <a:ext uri="{FF2B5EF4-FFF2-40B4-BE49-F238E27FC236}">
                <a16:creationId xmlns:a16="http://schemas.microsoft.com/office/drawing/2014/main" id="{28B6BB37-C045-9B54-AB33-57DBC2609F3E}"/>
              </a:ext>
            </a:extLst>
          </p:cNvPr>
          <p:cNvSpPr txBox="1"/>
          <p:nvPr/>
        </p:nvSpPr>
        <p:spPr>
          <a:xfrm>
            <a:off x="457200" y="1877028"/>
            <a:ext cx="4415742" cy="3877985"/>
          </a:xfrm>
          <a:prstGeom prst="rect">
            <a:avLst/>
          </a:prstGeom>
          <a:noFill/>
        </p:spPr>
        <p:txBody>
          <a:bodyPr wrap="square">
            <a:spAutoFit/>
          </a:bodyPr>
          <a:lstStyle/>
          <a:p>
            <a:pPr>
              <a:spcAft>
                <a:spcPts val="600"/>
              </a:spcAft>
            </a:pPr>
            <a:r>
              <a:rPr lang="en-GB" sz="1600" b="1" noProof="0" dirty="0">
                <a:solidFill>
                  <a:srgbClr val="AF0001"/>
                </a:solidFill>
                <a:latin typeface="Aptos" panose="020B0004020202020204" pitchFamily="34" charset="0"/>
              </a:rPr>
              <a:t>Results</a:t>
            </a:r>
            <a:r>
              <a:rPr lang="en-GB" sz="1600" noProof="0" dirty="0">
                <a:solidFill>
                  <a:srgbClr val="AF0001"/>
                </a:solidFill>
                <a:latin typeface="Aptos" panose="020B0004020202020204" pitchFamily="34" charset="0"/>
              </a:rPr>
              <a:t>:</a:t>
            </a:r>
            <a:endParaRPr lang="en-GB" sz="1500" b="1" noProof="0" dirty="0">
              <a:latin typeface="Aptos" panose="020B0004020202020204" pitchFamily="34" charset="0"/>
            </a:endParaRPr>
          </a:p>
          <a:p>
            <a:pPr>
              <a:spcAft>
                <a:spcPts val="600"/>
              </a:spcAft>
            </a:pPr>
            <a:endParaRPr lang="en-GB" sz="1500" b="1" noProof="0" dirty="0">
              <a:latin typeface="Aptos" panose="020B0004020202020204" pitchFamily="34" charset="0"/>
            </a:endParaRPr>
          </a:p>
          <a:p>
            <a:pPr>
              <a:spcAft>
                <a:spcPts val="600"/>
              </a:spcAft>
            </a:pPr>
            <a:r>
              <a:rPr lang="en-GB" sz="1500" noProof="0" dirty="0">
                <a:latin typeface="Aptos" panose="020B0004020202020204" pitchFamily="34" charset="0"/>
              </a:rPr>
              <a:t>Argentine shortfin squid:</a:t>
            </a:r>
          </a:p>
          <a:p>
            <a:pPr marL="285750" indent="-285750">
              <a:spcAft>
                <a:spcPts val="600"/>
              </a:spcAft>
              <a:buFont typeface="Arial" panose="020B0604020202020204" pitchFamily="34" charset="0"/>
              <a:buChar char="•"/>
            </a:pPr>
            <a:r>
              <a:rPr lang="en-GB" sz="1500" b="1" dirty="0">
                <a:latin typeface="Aptos" panose="020B0004020202020204" pitchFamily="34" charset="0"/>
              </a:rPr>
              <a:t>Transzonal</a:t>
            </a:r>
            <a:r>
              <a:rPr lang="en-GB" sz="1500" dirty="0">
                <a:latin typeface="Aptos" panose="020B0004020202020204" pitchFamily="34" charset="0"/>
              </a:rPr>
              <a:t> species </a:t>
            </a:r>
            <a:r>
              <a:rPr lang="en-GB" sz="1500" noProof="0" dirty="0">
                <a:latin typeface="Aptos" panose="020B0004020202020204" pitchFamily="34" charset="0"/>
              </a:rPr>
              <a:t>between Argentina’s EEZ and the high seas </a:t>
            </a:r>
          </a:p>
          <a:p>
            <a:pPr marL="285750" indent="-285750">
              <a:spcAft>
                <a:spcPts val="600"/>
              </a:spcAft>
              <a:buFont typeface="Arial" panose="020B0604020202020204" pitchFamily="34" charset="0"/>
              <a:buChar char="•"/>
            </a:pPr>
            <a:r>
              <a:rPr lang="en-GB" sz="1500" b="1" noProof="0" dirty="0">
                <a:latin typeface="Aptos" panose="020B0004020202020204" pitchFamily="34" charset="0"/>
              </a:rPr>
              <a:t>Short life cycle </a:t>
            </a:r>
            <a:r>
              <a:rPr lang="en-GB" sz="1500" noProof="0" dirty="0">
                <a:latin typeface="Aptos" panose="020B0004020202020204" pitchFamily="34" charset="0"/>
              </a:rPr>
              <a:t>(1 year)</a:t>
            </a:r>
          </a:p>
          <a:p>
            <a:pPr marL="285750" indent="-285750">
              <a:spcAft>
                <a:spcPts val="600"/>
              </a:spcAft>
              <a:buFont typeface="Arial" panose="020B0604020202020204" pitchFamily="34" charset="0"/>
              <a:buChar char="•"/>
            </a:pPr>
            <a:r>
              <a:rPr lang="en-GB" sz="1500" noProof="0" dirty="0">
                <a:latin typeface="Aptos" panose="020B0004020202020204" pitchFamily="34" charset="0"/>
              </a:rPr>
              <a:t>Sensitive to </a:t>
            </a:r>
            <a:r>
              <a:rPr lang="en-GB" sz="1500" b="1" noProof="0" dirty="0">
                <a:latin typeface="Aptos" panose="020B0004020202020204" pitchFamily="34" charset="0"/>
              </a:rPr>
              <a:t>environmental conditions </a:t>
            </a:r>
            <a:r>
              <a:rPr lang="en-GB" sz="1500" noProof="0" dirty="0">
                <a:latin typeface="Aptos" panose="020B0004020202020204" pitchFamily="34" charset="0"/>
              </a:rPr>
              <a:t>and </a:t>
            </a:r>
            <a:r>
              <a:rPr lang="en-GB" sz="1500" b="1" noProof="0" dirty="0">
                <a:latin typeface="Aptos" panose="020B0004020202020204" pitchFamily="34" charset="0"/>
              </a:rPr>
              <a:t>overfishing</a:t>
            </a:r>
          </a:p>
          <a:p>
            <a:pPr>
              <a:spcAft>
                <a:spcPts val="600"/>
              </a:spcAft>
            </a:pPr>
            <a:endParaRPr lang="en-GB" sz="1500" noProof="0" dirty="0">
              <a:latin typeface="Aptos" panose="020B0004020202020204" pitchFamily="34" charset="0"/>
            </a:endParaRPr>
          </a:p>
          <a:p>
            <a:pPr>
              <a:spcAft>
                <a:spcPts val="600"/>
              </a:spcAft>
            </a:pPr>
            <a:endParaRPr lang="en-GB" sz="1500" noProof="0" dirty="0">
              <a:latin typeface="Aptos" panose="020B0004020202020204" pitchFamily="34" charset="0"/>
            </a:endParaRPr>
          </a:p>
          <a:p>
            <a:pPr>
              <a:spcAft>
                <a:spcPts val="600"/>
              </a:spcAft>
            </a:pPr>
            <a:endParaRPr lang="en-GB" sz="1500" b="1" noProof="0" dirty="0">
              <a:latin typeface="Aptos" panose="020B0004020202020204" pitchFamily="34" charset="0"/>
            </a:endParaRPr>
          </a:p>
          <a:p>
            <a:pPr>
              <a:spcAft>
                <a:spcPts val="600"/>
              </a:spcAft>
            </a:pPr>
            <a:endParaRPr lang="en-GB" sz="1500" b="1" noProof="0" dirty="0">
              <a:latin typeface="Aptos" panose="020B0004020202020204" pitchFamily="34" charset="0"/>
            </a:endParaRPr>
          </a:p>
          <a:p>
            <a:pPr>
              <a:spcAft>
                <a:spcPts val="600"/>
              </a:spcAft>
            </a:pPr>
            <a:endParaRPr lang="en-GB" sz="1500" noProof="0" dirty="0">
              <a:latin typeface="Aptos" panose="020B0004020202020204" pitchFamily="34" charset="0"/>
            </a:endParaRPr>
          </a:p>
        </p:txBody>
      </p:sp>
      <p:pic>
        <p:nvPicPr>
          <p:cNvPr id="5122" name="Picture 2">
            <a:extLst>
              <a:ext uri="{FF2B5EF4-FFF2-40B4-BE49-F238E27FC236}">
                <a16:creationId xmlns:a16="http://schemas.microsoft.com/office/drawing/2014/main" id="{44408F02-DD53-982F-B760-C2851C1A7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002" y="2100173"/>
            <a:ext cx="3813857" cy="41472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4EC6A5ED-762D-A18F-4CC1-59E7B80E6EF1}"/>
              </a:ext>
            </a:extLst>
          </p:cNvPr>
          <p:cNvGraphicFramePr>
            <a:graphicFrameLocks noGrp="1"/>
          </p:cNvGraphicFramePr>
          <p:nvPr>
            <p:extLst>
              <p:ext uri="{D42A27DB-BD31-4B8C-83A1-F6EECF244321}">
                <p14:modId xmlns:p14="http://schemas.microsoft.com/office/powerpoint/2010/main" val="314431813"/>
              </p:ext>
            </p:extLst>
          </p:nvPr>
        </p:nvGraphicFramePr>
        <p:xfrm>
          <a:off x="518136" y="4423221"/>
          <a:ext cx="4293870" cy="1286988"/>
        </p:xfrm>
        <a:graphic>
          <a:graphicData uri="http://schemas.openxmlformats.org/drawingml/2006/table">
            <a:tbl>
              <a:tblPr firstRow="1" firstCol="1" bandRow="1">
                <a:tableStyleId>{21E4AEA4-8DFA-4A89-87EB-49C32662AFE0}</a:tableStyleId>
              </a:tblPr>
              <a:tblGrid>
                <a:gridCol w="1527175">
                  <a:extLst>
                    <a:ext uri="{9D8B030D-6E8A-4147-A177-3AD203B41FA5}">
                      <a16:colId xmlns:a16="http://schemas.microsoft.com/office/drawing/2014/main" val="4040970232"/>
                    </a:ext>
                  </a:extLst>
                </a:gridCol>
                <a:gridCol w="1335405">
                  <a:extLst>
                    <a:ext uri="{9D8B030D-6E8A-4147-A177-3AD203B41FA5}">
                      <a16:colId xmlns:a16="http://schemas.microsoft.com/office/drawing/2014/main" val="3571806584"/>
                    </a:ext>
                  </a:extLst>
                </a:gridCol>
                <a:gridCol w="1431290">
                  <a:extLst>
                    <a:ext uri="{9D8B030D-6E8A-4147-A177-3AD203B41FA5}">
                      <a16:colId xmlns:a16="http://schemas.microsoft.com/office/drawing/2014/main" val="1258481222"/>
                    </a:ext>
                  </a:extLst>
                </a:gridCol>
              </a:tblGrid>
              <a:tr h="277734">
                <a:tc>
                  <a:txBody>
                    <a:bodyPr/>
                    <a:lstStyle/>
                    <a:p>
                      <a:pPr algn="ctr">
                        <a:buNone/>
                      </a:pPr>
                      <a:r>
                        <a:rPr lang="en-GB" sz="1200" kern="100" noProof="0" dirty="0">
                          <a:effectLst/>
                        </a:rPr>
                        <a:t> </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buNone/>
                      </a:pPr>
                      <a:r>
                        <a:rPr lang="en-GB" sz="1200" kern="100" noProof="0" dirty="0">
                          <a:effectLst/>
                          <a:latin typeface="Aptos" panose="020B0004020202020204" pitchFamily="34" charset="0"/>
                          <a:ea typeface="Aptos" panose="020B0004020202020204" pitchFamily="34" charset="0"/>
                          <a:cs typeface="Times New Roman" panose="02020603050405020304" pitchFamily="18" charset="0"/>
                        </a:rPr>
                        <a:t>EEZ of Argentina</a:t>
                      </a:r>
                    </a:p>
                  </a:txBody>
                  <a:tcPr marL="68580" marR="68580" marT="0" marB="0"/>
                </a:tc>
                <a:tc>
                  <a:txBody>
                    <a:bodyPr/>
                    <a:lstStyle/>
                    <a:p>
                      <a:pPr algn="ctr">
                        <a:buNone/>
                      </a:pPr>
                      <a:r>
                        <a:rPr lang="en-GB" sz="1200" kern="100" noProof="0" dirty="0">
                          <a:effectLst/>
                          <a:latin typeface="Aptos" panose="020B0004020202020204" pitchFamily="34" charset="0"/>
                          <a:ea typeface="Aptos" panose="020B0004020202020204" pitchFamily="34" charset="0"/>
                          <a:cs typeface="Times New Roman" panose="02020603050405020304" pitchFamily="18" charset="0"/>
                        </a:rPr>
                        <a:t>High seas</a:t>
                      </a:r>
                    </a:p>
                  </a:txBody>
                  <a:tcPr marL="68580" marR="68580" marT="0" marB="0"/>
                </a:tc>
                <a:extLst>
                  <a:ext uri="{0D108BD9-81ED-4DB2-BD59-A6C34878D82A}">
                    <a16:rowId xmlns:a16="http://schemas.microsoft.com/office/drawing/2014/main" val="2498421632"/>
                  </a:ext>
                </a:extLst>
              </a:tr>
              <a:tr h="277734">
                <a:tc>
                  <a:txBody>
                    <a:bodyPr/>
                    <a:lstStyle/>
                    <a:p>
                      <a:pPr algn="ctr">
                        <a:buNone/>
                      </a:pPr>
                      <a:r>
                        <a:rPr lang="en-GB" sz="1200" kern="100" noProof="0" dirty="0">
                          <a:effectLst/>
                        </a:rPr>
                        <a:t>Squid vessels</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buNone/>
                      </a:pPr>
                      <a:r>
                        <a:rPr lang="en-GB" sz="1200" kern="100" noProof="0" dirty="0">
                          <a:effectLst/>
                        </a:rPr>
                        <a:t>70 approx.</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buNone/>
                      </a:pPr>
                      <a:r>
                        <a:rPr lang="en-GB" sz="1200" kern="100" noProof="0" dirty="0">
                          <a:effectLst/>
                        </a:rPr>
                        <a:t>343 approx.</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3579215"/>
                  </a:ext>
                </a:extLst>
              </a:tr>
              <a:tr h="277734">
                <a:tc>
                  <a:txBody>
                    <a:bodyPr/>
                    <a:lstStyle/>
                    <a:p>
                      <a:pPr algn="ctr">
                        <a:buNone/>
                      </a:pPr>
                      <a:r>
                        <a:rPr lang="en-GB" sz="1200" kern="100" noProof="0" dirty="0">
                          <a:effectLst/>
                        </a:rPr>
                        <a:t>Resource management</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buNone/>
                      </a:pPr>
                      <a:r>
                        <a:rPr lang="en-GB" sz="1200" kern="100" noProof="0" dirty="0">
                          <a:effectLst/>
                          <a:latin typeface="Aptos" panose="020B0004020202020204" pitchFamily="34" charset="0"/>
                          <a:ea typeface="Aptos" panose="020B0004020202020204" pitchFamily="34" charset="0"/>
                          <a:cs typeface="Times New Roman" panose="02020603050405020304" pitchFamily="18" charset="0"/>
                        </a:rPr>
                        <a:t>Yes</a:t>
                      </a:r>
                    </a:p>
                  </a:txBody>
                  <a:tcPr marL="68580" marR="68580" marT="0" marB="0"/>
                </a:tc>
                <a:tc>
                  <a:txBody>
                    <a:bodyPr/>
                    <a:lstStyle/>
                    <a:p>
                      <a:pPr algn="ctr">
                        <a:buNone/>
                      </a:pPr>
                      <a:r>
                        <a:rPr lang="en-GB" sz="1200" kern="100" noProof="0" dirty="0">
                          <a:effectLst/>
                        </a:rPr>
                        <a:t>No</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0194601"/>
                  </a:ext>
                </a:extLst>
              </a:tr>
              <a:tr h="277734">
                <a:tc>
                  <a:txBody>
                    <a:bodyPr/>
                    <a:lstStyle/>
                    <a:p>
                      <a:pPr algn="ctr">
                        <a:buNone/>
                      </a:pPr>
                      <a:r>
                        <a:rPr lang="en-GB" sz="1200" kern="100" noProof="0" dirty="0">
                          <a:effectLst/>
                        </a:rPr>
                        <a:t>Control</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buNone/>
                      </a:pPr>
                      <a:r>
                        <a:rPr lang="en-GB" sz="1200" kern="100" noProof="0" dirty="0">
                          <a:effectLst/>
                        </a:rPr>
                        <a:t>INIDEP, Coast Guard</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342900" lvl="0" indent="-342900" algn="ctr">
                        <a:buFont typeface="Aptos" panose="020B0004020202020204" pitchFamily="34" charset="0"/>
                        <a:buChar char="-"/>
                      </a:pPr>
                      <a:r>
                        <a:rPr lang="en-GB" sz="1200" kern="100" noProof="0" dirty="0">
                          <a:effectLst/>
                        </a:rPr>
                        <a:t> </a:t>
                      </a:r>
                      <a:endParaRPr lang="en-GB" sz="12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3909031"/>
                  </a:ext>
                </a:extLst>
              </a:tr>
            </a:tbl>
          </a:graphicData>
        </a:graphic>
      </p:graphicFrame>
      <p:pic>
        <p:nvPicPr>
          <p:cNvPr id="8" name="Google Shape;97;p2">
            <a:extLst>
              <a:ext uri="{FF2B5EF4-FFF2-40B4-BE49-F238E27FC236}">
                <a16:creationId xmlns:a16="http://schemas.microsoft.com/office/drawing/2014/main" id="{3105CF25-7369-8D55-9CD1-D85B51A22C92}"/>
              </a:ext>
            </a:extLst>
          </p:cNvPr>
          <p:cNvPicPr preferRelativeResize="0"/>
          <p:nvPr/>
        </p:nvPicPr>
        <p:blipFill rotWithShape="1">
          <a:blip r:embed="rId4">
            <a:alphaModFix/>
          </a:blip>
          <a:srcRect/>
          <a:stretch/>
        </p:blipFill>
        <p:spPr>
          <a:xfrm>
            <a:off x="588580" y="549877"/>
            <a:ext cx="1468581" cy="985933"/>
          </a:xfrm>
          <a:prstGeom prst="rect">
            <a:avLst/>
          </a:prstGeom>
          <a:noFill/>
          <a:ln>
            <a:noFill/>
          </a:ln>
        </p:spPr>
      </p:pic>
    </p:spTree>
    <p:extLst>
      <p:ext uri="{BB962C8B-B14F-4D97-AF65-F5344CB8AC3E}">
        <p14:creationId xmlns:p14="http://schemas.microsoft.com/office/powerpoint/2010/main" val="1045009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29804</TotalTime>
  <Words>4237</Words>
  <Application>Microsoft Macintosh PowerPoint</Application>
  <PresentationFormat>On-screen Show (4:3)</PresentationFormat>
  <Paragraphs>450</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Calibri</vt:lpstr>
      <vt:lpstr>Kanit</vt:lpstr>
      <vt:lpstr>Police système Courant</vt:lpstr>
      <vt:lpstr>Office Theme</vt:lpstr>
      <vt:lpstr>unregulated squid fisheries and associated abuses: the case of the southwest Atlantic  October 2025 – Brussels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about the EU?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www.ejfoundation.org</vt:lpstr>
    </vt:vector>
  </TitlesOfParts>
  <Company>EJF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Combating Illegal Pirate fishing</dc:title>
  <dc:creator>Max Schmidt</dc:creator>
  <cp:lastModifiedBy>Jesus Urios Culianez</cp:lastModifiedBy>
  <cp:revision>310</cp:revision>
  <cp:lastPrinted>2024-10-01T08:06:56Z</cp:lastPrinted>
  <dcterms:created xsi:type="dcterms:W3CDTF">2016-03-16T09:58:53Z</dcterms:created>
  <dcterms:modified xsi:type="dcterms:W3CDTF">2025-10-10T08:40:31Z</dcterms:modified>
</cp:coreProperties>
</file>